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Quattrocento Sa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QuattrocentoSans-bold.fntdata"/><Relationship Id="rId16" Type="http://schemas.openxmlformats.org/officeDocument/2006/relationships/font" Target="fonts/QuattrocentoSans-regular.fntdata"/><Relationship Id="rId5" Type="http://schemas.openxmlformats.org/officeDocument/2006/relationships/slide" Target="slides/slide1.xml"/><Relationship Id="rId19" Type="http://schemas.openxmlformats.org/officeDocument/2006/relationships/font" Target="fonts/QuattrocentoSans-boldItalic.fntdata"/><Relationship Id="rId6" Type="http://schemas.openxmlformats.org/officeDocument/2006/relationships/slide" Target="slides/slide2.xml"/><Relationship Id="rId18" Type="http://schemas.openxmlformats.org/officeDocument/2006/relationships/font" Target="fonts/QuattrocentoSans-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22abeb2c6_1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22abeb2c6_1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b8974882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b8974882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b8974882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b8974882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b89748822_9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b89748822_9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8b8974882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b8974882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b8974882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b8974882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2" marL="1371600" rtl="0" algn="l">
              <a:lnSpc>
                <a:spcPct val="90000"/>
              </a:lnSpc>
              <a:spcBef>
                <a:spcPts val="400"/>
              </a:spcBef>
              <a:spcAft>
                <a:spcPts val="0"/>
              </a:spcAft>
              <a:buClr>
                <a:srgbClr val="5C5C5C"/>
              </a:buClr>
              <a:buSzPts val="1200"/>
              <a:buChar char="■"/>
            </a:pPr>
            <a:r>
              <a:rPr lang="en" sz="1200">
                <a:solidFill>
                  <a:srgbClr val="5C5C5C"/>
                </a:solidFill>
                <a:latin typeface="Quattrocento Sans"/>
                <a:ea typeface="Quattrocento Sans"/>
                <a:cs typeface="Quattrocento Sans"/>
                <a:sym typeface="Quattrocento Sans"/>
              </a:rPr>
              <a:t>Faster receipt of payments (invoicing typically net 30 and could be even longer now since their customer base restaurants are financially struggling)</a:t>
            </a:r>
            <a:endParaRPr sz="1200">
              <a:solidFill>
                <a:srgbClr val="5C5C5C"/>
              </a:solidFill>
              <a:latin typeface="Quattrocento Sans"/>
              <a:ea typeface="Quattrocento Sans"/>
              <a:cs typeface="Quattrocento Sans"/>
              <a:sym typeface="Quattrocento Sans"/>
            </a:endParaRPr>
          </a:p>
          <a:p>
            <a:pPr indent="-304800" lvl="2" marL="1371600" rtl="0" algn="l">
              <a:lnSpc>
                <a:spcPct val="90000"/>
              </a:lnSpc>
              <a:spcBef>
                <a:spcPts val="0"/>
              </a:spcBef>
              <a:spcAft>
                <a:spcPts val="0"/>
              </a:spcAft>
              <a:buClr>
                <a:srgbClr val="5C5C5C"/>
              </a:buClr>
              <a:buSzPts val="1200"/>
              <a:buFont typeface="Quattrocento Sans"/>
              <a:buChar char="■"/>
            </a:pPr>
            <a:r>
              <a:rPr lang="en" sz="1200">
                <a:solidFill>
                  <a:srgbClr val="5C5C5C"/>
                </a:solidFill>
                <a:latin typeface="Quattrocento Sans"/>
                <a:ea typeface="Quattrocento Sans"/>
                <a:cs typeface="Quattrocento Sans"/>
                <a:sym typeface="Quattrocento Sans"/>
              </a:rPr>
              <a:t>Guaranteed payment - a large % of their customer base is currently struggling and potentially looking at bankruptcy</a:t>
            </a:r>
            <a:endParaRPr sz="1200">
              <a:solidFill>
                <a:srgbClr val="5C5C5C"/>
              </a:solidFill>
              <a:latin typeface="Quattrocento Sans"/>
              <a:ea typeface="Quattrocento Sans"/>
              <a:cs typeface="Quattrocento Sans"/>
              <a:sym typeface="Quattrocento Sans"/>
            </a:endParaRPr>
          </a:p>
          <a:p>
            <a:pPr indent="-304800" lvl="2" marL="1371600" rtl="0" algn="l">
              <a:lnSpc>
                <a:spcPct val="90000"/>
              </a:lnSpc>
              <a:spcBef>
                <a:spcPts val="0"/>
              </a:spcBef>
              <a:spcAft>
                <a:spcPts val="0"/>
              </a:spcAft>
              <a:buClr>
                <a:srgbClr val="5C5C5C"/>
              </a:buClr>
              <a:buSzPts val="1200"/>
              <a:buChar char="■"/>
            </a:pPr>
            <a:r>
              <a:rPr lang="en" sz="1200">
                <a:solidFill>
                  <a:srgbClr val="5C5C5C"/>
                </a:solidFill>
                <a:latin typeface="Quattrocento Sans"/>
                <a:ea typeface="Quattrocento Sans"/>
                <a:cs typeface="Quattrocento Sans"/>
                <a:sym typeface="Quattrocento Sans"/>
              </a:rPr>
              <a:t>Broader customer base</a:t>
            </a:r>
            <a:endParaRPr sz="1200">
              <a:solidFill>
                <a:srgbClr val="5C5C5C"/>
              </a:solidFill>
              <a:latin typeface="Quattrocento Sans"/>
              <a:ea typeface="Quattrocento Sans"/>
              <a:cs typeface="Quattrocento Sans"/>
              <a:sym typeface="Quattrocento Sans"/>
            </a:endParaRPr>
          </a:p>
          <a:p>
            <a:pPr indent="-304800" lvl="2" marL="1371600" rtl="0" algn="l">
              <a:lnSpc>
                <a:spcPct val="90000"/>
              </a:lnSpc>
              <a:spcBef>
                <a:spcPts val="0"/>
              </a:spcBef>
              <a:spcAft>
                <a:spcPts val="0"/>
              </a:spcAft>
              <a:buClr>
                <a:srgbClr val="5C5C5C"/>
              </a:buClr>
              <a:buSzPts val="1200"/>
              <a:buChar char="■"/>
            </a:pPr>
            <a:r>
              <a:rPr lang="en" sz="1200">
                <a:solidFill>
                  <a:srgbClr val="5C5C5C"/>
                </a:solidFill>
                <a:latin typeface="Quattrocento Sans"/>
                <a:ea typeface="Quattrocento Sans"/>
                <a:cs typeface="Quattrocento Sans"/>
                <a:sym typeface="Quattrocento Sans"/>
              </a:rPr>
              <a:t>Easy setup and item management</a:t>
            </a:r>
            <a:endParaRPr sz="1200">
              <a:solidFill>
                <a:srgbClr val="5C5C5C"/>
              </a:solidFill>
              <a:latin typeface="Quattrocento Sans"/>
              <a:ea typeface="Quattrocento Sans"/>
              <a:cs typeface="Quattrocento Sans"/>
              <a:sym typeface="Quattrocento Sans"/>
            </a:endParaRPr>
          </a:p>
          <a:p>
            <a:pPr indent="-304800" lvl="2" marL="1371600" rtl="0" algn="l">
              <a:lnSpc>
                <a:spcPct val="90000"/>
              </a:lnSpc>
              <a:spcBef>
                <a:spcPts val="0"/>
              </a:spcBef>
              <a:spcAft>
                <a:spcPts val="0"/>
              </a:spcAft>
              <a:buClr>
                <a:srgbClr val="5C5C5C"/>
              </a:buClr>
              <a:buSzPts val="1200"/>
              <a:buChar char="■"/>
            </a:pPr>
            <a:r>
              <a:rPr lang="en" sz="1200">
                <a:solidFill>
                  <a:srgbClr val="5C5C5C"/>
                </a:solidFill>
                <a:latin typeface="Quattrocento Sans"/>
                <a:ea typeface="Quattrocento Sans"/>
                <a:cs typeface="Quattrocento Sans"/>
                <a:sym typeface="Quattrocento Sans"/>
              </a:rPr>
              <a:t>Easy payment processing with VISA checkout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b8974882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b8974882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t/>
            </a:r>
            <a:endParaRPr sz="1200">
              <a:solidFill>
                <a:srgbClr val="5C5C5C"/>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b8974882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b8974882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from Website</a:t>
            </a:r>
            <a:endParaRPr/>
          </a:p>
          <a:p>
            <a:pPr indent="0" lvl="0" marL="0" rtl="0" algn="l">
              <a:spcBef>
                <a:spcPts val="0"/>
              </a:spcBef>
              <a:spcAft>
                <a:spcPts val="0"/>
              </a:spcAft>
              <a:buNone/>
            </a:pPr>
            <a:r>
              <a:t/>
            </a:r>
            <a:endParaRPr/>
          </a:p>
          <a:p>
            <a:pPr indent="0" lvl="0" marL="0" rtl="0" algn="l">
              <a:lnSpc>
                <a:spcPct val="156000"/>
              </a:lnSpc>
              <a:spcBef>
                <a:spcPts val="0"/>
              </a:spcBef>
              <a:spcAft>
                <a:spcPts val="0"/>
              </a:spcAft>
              <a:buClr>
                <a:schemeClr val="dk1"/>
              </a:buClr>
              <a:buSzPts val="1100"/>
              <a:buFont typeface="Arial"/>
              <a:buNone/>
            </a:pPr>
            <a:r>
              <a:rPr lang="en" sz="1200">
                <a:solidFill>
                  <a:srgbClr val="4A4A4A"/>
                </a:solidFill>
                <a:highlight>
                  <a:srgbClr val="FAFAFA"/>
                </a:highlight>
              </a:rPr>
              <a:t>Secure-Visa Checkout uses multiple layers of security, including fraud monitoring systems and encrypted tokens using SHA256 hash algorithms, to help keep payment information safe.</a:t>
            </a:r>
            <a:endParaRPr sz="1200">
              <a:solidFill>
                <a:srgbClr val="4A4A4A"/>
              </a:solidFill>
              <a:highlight>
                <a:srgbClr val="FAFAFA"/>
              </a:highlight>
            </a:endParaRPr>
          </a:p>
          <a:p>
            <a:pPr indent="0" lvl="0" marL="0" rtl="0" algn="l">
              <a:lnSpc>
                <a:spcPct val="156000"/>
              </a:lnSpc>
              <a:spcBef>
                <a:spcPts val="1100"/>
              </a:spcBef>
              <a:spcAft>
                <a:spcPts val="0"/>
              </a:spcAft>
              <a:buClr>
                <a:schemeClr val="dk1"/>
              </a:buClr>
              <a:buSzPts val="1100"/>
              <a:buFont typeface="Arial"/>
              <a:buNone/>
            </a:pPr>
            <a:r>
              <a:rPr lang="en" sz="1200">
                <a:solidFill>
                  <a:srgbClr val="4A4A4A"/>
                </a:solidFill>
                <a:highlight>
                  <a:srgbClr val="FAFAFA"/>
                </a:highlight>
              </a:rPr>
              <a:t>Open-Visa Checkout accepts most major credit or debit cards so customers can checkout easily and securely using the payment method they use today on your site.</a:t>
            </a:r>
            <a:endParaRPr sz="1200">
              <a:solidFill>
                <a:srgbClr val="4A4A4A"/>
              </a:solidFill>
              <a:highlight>
                <a:srgbClr val="FAFAFA"/>
              </a:highlight>
            </a:endParaRPr>
          </a:p>
          <a:p>
            <a:pPr indent="0" lvl="0" marL="0" rtl="0" algn="l">
              <a:lnSpc>
                <a:spcPct val="156000"/>
              </a:lnSpc>
              <a:spcBef>
                <a:spcPts val="1100"/>
              </a:spcBef>
              <a:spcAft>
                <a:spcPts val="0"/>
              </a:spcAft>
              <a:buClr>
                <a:schemeClr val="dk1"/>
              </a:buClr>
              <a:buSzPts val="1100"/>
              <a:buFont typeface="Arial"/>
              <a:buNone/>
            </a:pPr>
            <a:r>
              <a:rPr lang="en" sz="1200">
                <a:solidFill>
                  <a:srgbClr val="4A4A4A"/>
                </a:solidFill>
                <a:highlight>
                  <a:srgbClr val="FAFAFA"/>
                </a:highlight>
              </a:rPr>
              <a:t>Simple-Integrating Visa Checkout is easy and requires only a few simple HTML and JavaScript tags. Quickly and easily test your setup in our sandbox environment.</a:t>
            </a:r>
            <a:endParaRPr sz="1200">
              <a:solidFill>
                <a:srgbClr val="4A4A4A"/>
              </a:solidFill>
              <a:highlight>
                <a:srgbClr val="FAFAFA"/>
              </a:highlight>
            </a:endParaRPr>
          </a:p>
          <a:p>
            <a:pPr indent="0" lvl="0" marL="0" rtl="0" algn="l">
              <a:lnSpc>
                <a:spcPct val="156000"/>
              </a:lnSpc>
              <a:spcBef>
                <a:spcPts val="1100"/>
              </a:spcBef>
              <a:spcAft>
                <a:spcPts val="0"/>
              </a:spcAft>
              <a:buNone/>
            </a:pPr>
            <a:r>
              <a:rPr lang="en" sz="1200">
                <a:solidFill>
                  <a:srgbClr val="4A4A4A"/>
                </a:solidFill>
                <a:highlight>
                  <a:srgbClr val="FAFAFA"/>
                </a:highlight>
              </a:rPr>
              <a:t>Community-Join a growing community of commerce developers and get the support you need.</a:t>
            </a:r>
            <a:endParaRPr sz="1200">
              <a:solidFill>
                <a:srgbClr val="4A4A4A"/>
              </a:solidFill>
              <a:highlight>
                <a:srgbClr val="FAFAFA"/>
              </a:highlight>
            </a:endParaRPr>
          </a:p>
          <a:p>
            <a:pPr indent="0" lvl="0" marL="0" rtl="0" algn="l">
              <a:lnSpc>
                <a:spcPct val="156000"/>
              </a:lnSpc>
              <a:spcBef>
                <a:spcPts val="1100"/>
              </a:spcBef>
              <a:spcAft>
                <a:spcPts val="0"/>
              </a:spcAft>
              <a:buNone/>
            </a:pPr>
            <a:r>
              <a:rPr lang="en" sz="1200">
                <a:solidFill>
                  <a:srgbClr val="4A4A4A"/>
                </a:solidFill>
                <a:highlight>
                  <a:srgbClr val="FFFFFF"/>
                </a:highlight>
              </a:rPr>
              <a:t>Issuer-Your cardholders want to know where they can shop and get special rewards. Use the Merchant Locator API to find those merchants real time based on the cardholder location information and your rewards rules.</a:t>
            </a:r>
            <a:endParaRPr sz="1200">
              <a:solidFill>
                <a:srgbClr val="4A4A4A"/>
              </a:solidFill>
              <a:highlight>
                <a:srgbClr val="FFFFFF"/>
              </a:highlight>
            </a:endParaRPr>
          </a:p>
          <a:p>
            <a:pPr indent="0" lvl="0" marL="0" rtl="0" algn="l">
              <a:lnSpc>
                <a:spcPct val="156000"/>
              </a:lnSpc>
              <a:spcBef>
                <a:spcPts val="1100"/>
              </a:spcBef>
              <a:spcAft>
                <a:spcPts val="0"/>
              </a:spcAft>
              <a:buNone/>
            </a:pPr>
            <a:r>
              <a:rPr lang="en" sz="1200">
                <a:solidFill>
                  <a:srgbClr val="4A4A4A"/>
                </a:solidFill>
                <a:highlight>
                  <a:srgbClr val="FFFFFF"/>
                </a:highlight>
              </a:rPr>
              <a:t>Independent Developers-Want to build a new app that will show cardholders where they can find local stores in just the category they need?  Use the Merchant Locator API to find those merchants real time based on the cardholder location information and preferences you know about them.</a:t>
            </a:r>
            <a:endParaRPr sz="1200">
              <a:solidFill>
                <a:srgbClr val="4A4A4A"/>
              </a:solidFill>
              <a:highlight>
                <a:srgbClr val="FFFFFF"/>
              </a:highlight>
            </a:endParaRPr>
          </a:p>
          <a:p>
            <a:pPr indent="0" lvl="0" marL="0" rtl="0" algn="l">
              <a:lnSpc>
                <a:spcPct val="156000"/>
              </a:lnSpc>
              <a:spcBef>
                <a:spcPts val="1100"/>
              </a:spcBef>
              <a:spcAft>
                <a:spcPts val="0"/>
              </a:spcAft>
              <a:buClr>
                <a:schemeClr val="dk1"/>
              </a:buClr>
              <a:buSzPts val="1100"/>
              <a:buFont typeface="Arial"/>
              <a:buNone/>
            </a:pPr>
            <a:r>
              <a:t/>
            </a:r>
            <a:endParaRPr sz="1200">
              <a:solidFill>
                <a:srgbClr val="4A4A4A"/>
              </a:solidFill>
              <a:highlight>
                <a:srgbClr val="FAFAFA"/>
              </a:highlight>
            </a:endParaRPr>
          </a:p>
          <a:p>
            <a:pPr indent="0" lvl="0" marL="0" rtl="0" algn="l">
              <a:spcBef>
                <a:spcPts val="11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b89748822_9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b89748822_9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22abeb2c6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22abeb2c6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0" l="0" r="0" t="0"/>
          <a:stretch/>
        </p:blipFill>
        <p:spPr>
          <a:xfrm>
            <a:off x="0" y="0"/>
            <a:ext cx="9191768" cy="5143500"/>
          </a:xfrm>
          <a:prstGeom prst="rect">
            <a:avLst/>
          </a:prstGeom>
          <a:noFill/>
          <a:ln>
            <a:noFill/>
          </a:ln>
        </p:spPr>
      </p:pic>
      <p:sp>
        <p:nvSpPr>
          <p:cNvPr id="14" name="Google Shape;14;p2"/>
          <p:cNvSpPr txBox="1"/>
          <p:nvPr>
            <p:ph type="ctrTitle"/>
          </p:nvPr>
        </p:nvSpPr>
        <p:spPr>
          <a:xfrm>
            <a:off x="455677" y="3052689"/>
            <a:ext cx="4114800" cy="3663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28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body"/>
          </p:nvPr>
        </p:nvSpPr>
        <p:spPr>
          <a:xfrm>
            <a:off x="455677" y="3628761"/>
            <a:ext cx="4114800" cy="24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accent3"/>
              </a:buClr>
              <a:buSzPts val="1800"/>
              <a:buNone/>
              <a:defRPr b="1" sz="1800">
                <a:solidFill>
                  <a:schemeClr val="accent3"/>
                </a:solidFill>
              </a:defRPr>
            </a:lvl1pPr>
            <a:lvl2pPr indent="-228600" lvl="1" marL="914400" algn="l">
              <a:lnSpc>
                <a:spcPct val="90000"/>
              </a:lnSpc>
              <a:spcBef>
                <a:spcPts val="400"/>
              </a:spcBef>
              <a:spcAft>
                <a:spcPts val="0"/>
              </a:spcAft>
              <a:buClr>
                <a:schemeClr val="lt2"/>
              </a:buClr>
              <a:buSzPts val="1600"/>
              <a:buNone/>
              <a:defRPr/>
            </a:lvl2pPr>
            <a:lvl3pPr indent="-228600" lvl="2" marL="1371600" algn="l">
              <a:lnSpc>
                <a:spcPct val="90000"/>
              </a:lnSpc>
              <a:spcBef>
                <a:spcPts val="400"/>
              </a:spcBef>
              <a:spcAft>
                <a:spcPts val="0"/>
              </a:spcAft>
              <a:buClr>
                <a:schemeClr val="lt2"/>
              </a:buClr>
              <a:buSzPts val="1400"/>
              <a:buNone/>
              <a:defRPr/>
            </a:lvl3pPr>
            <a:lvl4pPr indent="-228600" lvl="3" marL="1828800" algn="l">
              <a:lnSpc>
                <a:spcPct val="90000"/>
              </a:lnSpc>
              <a:spcBef>
                <a:spcPts val="400"/>
              </a:spcBef>
              <a:spcAft>
                <a:spcPts val="0"/>
              </a:spcAft>
              <a:buClr>
                <a:schemeClr val="lt2"/>
              </a:buClr>
              <a:buSzPts val="1400"/>
              <a:buNone/>
              <a:defRPr/>
            </a:lvl4pPr>
            <a:lvl5pPr indent="-228600" lvl="4" marL="2286000" algn="l">
              <a:lnSpc>
                <a:spcPct val="90000"/>
              </a:lnSpc>
              <a:spcBef>
                <a:spcPts val="400"/>
              </a:spcBef>
              <a:spcAft>
                <a:spcPts val="0"/>
              </a:spcAft>
              <a:buClr>
                <a:schemeClr val="lt2"/>
              </a:buClr>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 name="Google Shape;16;p2"/>
          <p:cNvSpPr txBox="1"/>
          <p:nvPr>
            <p:ph idx="2" type="body"/>
          </p:nvPr>
        </p:nvSpPr>
        <p:spPr>
          <a:xfrm>
            <a:off x="455677" y="3924866"/>
            <a:ext cx="4114800" cy="24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1800"/>
              <a:buNone/>
              <a:defRPr b="0" sz="1800">
                <a:solidFill>
                  <a:schemeClr val="lt1"/>
                </a:solidFill>
              </a:defRPr>
            </a:lvl1pPr>
            <a:lvl2pPr indent="-342900" lvl="1" marL="914400" algn="l">
              <a:lnSpc>
                <a:spcPct val="90000"/>
              </a:lnSpc>
              <a:spcBef>
                <a:spcPts val="400"/>
              </a:spcBef>
              <a:spcAft>
                <a:spcPts val="0"/>
              </a:spcAft>
              <a:buClr>
                <a:schemeClr val="lt2"/>
              </a:buClr>
              <a:buSzPts val="1800"/>
              <a:buChar char="–"/>
              <a:defRPr/>
            </a:lvl2pPr>
            <a:lvl3pPr indent="-342900" lvl="2" marL="1371600" algn="l">
              <a:lnSpc>
                <a:spcPct val="90000"/>
              </a:lnSpc>
              <a:spcBef>
                <a:spcPts val="400"/>
              </a:spcBef>
              <a:spcAft>
                <a:spcPts val="0"/>
              </a:spcAft>
              <a:buClr>
                <a:schemeClr val="lt2"/>
              </a:buClr>
              <a:buSzPts val="1800"/>
              <a:buChar char="•"/>
              <a:defRPr/>
            </a:lvl3pPr>
            <a:lvl4pPr indent="-342900" lvl="3" marL="1828800" algn="l">
              <a:lnSpc>
                <a:spcPct val="90000"/>
              </a:lnSpc>
              <a:spcBef>
                <a:spcPts val="400"/>
              </a:spcBef>
              <a:spcAft>
                <a:spcPts val="0"/>
              </a:spcAft>
              <a:buClr>
                <a:schemeClr val="lt2"/>
              </a:buClr>
              <a:buSzPts val="1800"/>
              <a:buChar char="–"/>
              <a:defRPr/>
            </a:lvl4pPr>
            <a:lvl5pPr indent="-342900" lvl="4" marL="2286000" algn="l">
              <a:lnSpc>
                <a:spcPct val="90000"/>
              </a:lnSpc>
              <a:spcBef>
                <a:spcPts val="400"/>
              </a:spcBef>
              <a:spcAft>
                <a:spcPts val="0"/>
              </a:spcAft>
              <a:buClr>
                <a:schemeClr val="lt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09">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Bullets and Narrow Left Photo">
  <p:cSld name="Title, Subhead, Bullets and Narrow Left Photo">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8072" l="0" r="0" t="0"/>
          <a:stretch/>
        </p:blipFill>
        <p:spPr>
          <a:xfrm flipH="1">
            <a:off x="0" y="0"/>
            <a:ext cx="9140954" cy="4728309"/>
          </a:xfrm>
          <a:prstGeom prst="rect">
            <a:avLst/>
          </a:prstGeom>
          <a:solidFill>
            <a:schemeClr val="lt1"/>
          </a:solidFill>
          <a:ln>
            <a:noFill/>
          </a:ln>
        </p:spPr>
      </p:pic>
      <p:sp>
        <p:nvSpPr>
          <p:cNvPr id="54" name="Google Shape;54;p11"/>
          <p:cNvSpPr txBox="1"/>
          <p:nvPr>
            <p:ph type="title"/>
          </p:nvPr>
        </p:nvSpPr>
        <p:spPr>
          <a:xfrm>
            <a:off x="3165231" y="182880"/>
            <a:ext cx="57501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1"/>
          <p:cNvSpPr txBox="1"/>
          <p:nvPr>
            <p:ph idx="1" type="body"/>
          </p:nvPr>
        </p:nvSpPr>
        <p:spPr>
          <a:xfrm>
            <a:off x="3165231" y="1399032"/>
            <a:ext cx="5750100" cy="12579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1"/>
          <p:cNvSpPr txBox="1"/>
          <p:nvPr>
            <p:ph idx="2" type="subTitle"/>
          </p:nvPr>
        </p:nvSpPr>
        <p:spPr>
          <a:xfrm>
            <a:off x="3165231" y="987552"/>
            <a:ext cx="5750100" cy="249300"/>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accent5"/>
              </a:buClr>
              <a:buSzPts val="1800"/>
              <a:buNone/>
              <a:defRPr b="1" sz="1800">
                <a:solidFill>
                  <a:schemeClr val="accent5"/>
                </a:solidFill>
              </a:defRPr>
            </a:lvl1pPr>
            <a:lvl2pPr lvl="1" algn="ctr">
              <a:lnSpc>
                <a:spcPct val="90000"/>
              </a:lnSpc>
              <a:spcBef>
                <a:spcPts val="400"/>
              </a:spcBef>
              <a:spcAft>
                <a:spcPts val="0"/>
              </a:spcAft>
              <a:buClr>
                <a:schemeClr val="lt2"/>
              </a:buClr>
              <a:buSzPts val="2000"/>
              <a:buNone/>
              <a:defRPr sz="2000"/>
            </a:lvl2pPr>
            <a:lvl3pPr lvl="2" algn="ctr">
              <a:lnSpc>
                <a:spcPct val="90000"/>
              </a:lnSpc>
              <a:spcBef>
                <a:spcPts val="400"/>
              </a:spcBef>
              <a:spcAft>
                <a:spcPts val="0"/>
              </a:spcAft>
              <a:buClr>
                <a:schemeClr val="lt2"/>
              </a:buClr>
              <a:buSzPts val="1800"/>
              <a:buNone/>
              <a:defRPr sz="1800"/>
            </a:lvl3pPr>
            <a:lvl4pPr lvl="3" algn="ctr">
              <a:lnSpc>
                <a:spcPct val="90000"/>
              </a:lnSpc>
              <a:spcBef>
                <a:spcPts val="400"/>
              </a:spcBef>
              <a:spcAft>
                <a:spcPts val="0"/>
              </a:spcAft>
              <a:buClr>
                <a:schemeClr val="lt2"/>
              </a:buClr>
              <a:buSzPts val="1600"/>
              <a:buNone/>
              <a:defRPr sz="1600"/>
            </a:lvl4pPr>
            <a:lvl5pPr lvl="4" algn="ctr">
              <a:lnSpc>
                <a:spcPct val="90000"/>
              </a:lnSpc>
              <a:spcBef>
                <a:spcPts val="400"/>
              </a:spcBef>
              <a:spcAft>
                <a:spcPts val="0"/>
              </a:spcAft>
              <a:buClr>
                <a:schemeClr val="lt2"/>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7" name="Shape 57"/>
        <p:cNvGrpSpPr/>
        <p:nvPr/>
      </p:nvGrpSpPr>
      <p:grpSpPr>
        <a:xfrm>
          <a:off x="0" y="0"/>
          <a:ext cx="0" cy="0"/>
          <a:chOff x="0" y="0"/>
          <a:chExt cx="0" cy="0"/>
        </a:xfrm>
      </p:grpSpPr>
      <p:sp>
        <p:nvSpPr>
          <p:cNvPr id="58" name="Google Shape;58;p12"/>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head">
  <p:cSld name="Title and Subhead">
    <p:spTree>
      <p:nvGrpSpPr>
        <p:cNvPr id="59" name="Shape 59"/>
        <p:cNvGrpSpPr/>
        <p:nvPr/>
      </p:nvGrpSpPr>
      <p:grpSpPr>
        <a:xfrm>
          <a:off x="0" y="0"/>
          <a:ext cx="0" cy="0"/>
          <a:chOff x="0" y="0"/>
          <a:chExt cx="0" cy="0"/>
        </a:xfrm>
      </p:grpSpPr>
      <p:sp>
        <p:nvSpPr>
          <p:cNvPr id="60" name="Google Shape;60;p13"/>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3"/>
          <p:cNvSpPr txBox="1"/>
          <p:nvPr>
            <p:ph idx="1" type="subTitle"/>
          </p:nvPr>
        </p:nvSpPr>
        <p:spPr>
          <a:xfrm>
            <a:off x="228600" y="594360"/>
            <a:ext cx="8686800" cy="249300"/>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accent5"/>
              </a:buClr>
              <a:buSzPts val="1800"/>
              <a:buNone/>
              <a:defRPr b="0" sz="1800">
                <a:solidFill>
                  <a:schemeClr val="accent5"/>
                </a:solidFill>
              </a:defRPr>
            </a:lvl1pPr>
            <a:lvl2pPr lvl="1" algn="l">
              <a:lnSpc>
                <a:spcPct val="90000"/>
              </a:lnSpc>
              <a:spcBef>
                <a:spcPts val="400"/>
              </a:spcBef>
              <a:spcAft>
                <a:spcPts val="0"/>
              </a:spcAft>
              <a:buClr>
                <a:schemeClr val="lt2"/>
              </a:buClr>
              <a:buSzPts val="1800"/>
              <a:buChar char="–"/>
              <a:defRPr/>
            </a:lvl2pPr>
            <a:lvl3pPr lvl="2" algn="l">
              <a:lnSpc>
                <a:spcPct val="90000"/>
              </a:lnSpc>
              <a:spcBef>
                <a:spcPts val="400"/>
              </a:spcBef>
              <a:spcAft>
                <a:spcPts val="0"/>
              </a:spcAft>
              <a:buClr>
                <a:schemeClr val="lt2"/>
              </a:buClr>
              <a:buSzPts val="1800"/>
              <a:buChar char="•"/>
              <a:defRPr/>
            </a:lvl3pPr>
            <a:lvl4pPr lvl="3" algn="l">
              <a:lnSpc>
                <a:spcPct val="90000"/>
              </a:lnSpc>
              <a:spcBef>
                <a:spcPts val="400"/>
              </a:spcBef>
              <a:spcAft>
                <a:spcPts val="0"/>
              </a:spcAft>
              <a:buClr>
                <a:schemeClr val="lt2"/>
              </a:buClr>
              <a:buSzPts val="1800"/>
              <a:buChar char="–"/>
              <a:defRPr/>
            </a:lvl4pPr>
            <a:lvl5pPr lvl="4" algn="l">
              <a:lnSpc>
                <a:spcPct val="90000"/>
              </a:lnSpc>
              <a:spcBef>
                <a:spcPts val="400"/>
              </a:spcBef>
              <a:spcAft>
                <a:spcPts val="0"/>
              </a:spcAft>
              <a:buClr>
                <a:schemeClr val="lt2"/>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Quote Slide">
  <p:cSld name="Blue Quote Slide">
    <p:spTree>
      <p:nvGrpSpPr>
        <p:cNvPr id="62" name="Shape 62"/>
        <p:cNvGrpSpPr/>
        <p:nvPr/>
      </p:nvGrpSpPr>
      <p:grpSpPr>
        <a:xfrm>
          <a:off x="0" y="0"/>
          <a:ext cx="0" cy="0"/>
          <a:chOff x="0" y="0"/>
          <a:chExt cx="0" cy="0"/>
        </a:xfrm>
      </p:grpSpPr>
      <p:sp>
        <p:nvSpPr>
          <p:cNvPr id="63" name="Google Shape;63;p14"/>
          <p:cNvSpPr txBox="1"/>
          <p:nvPr>
            <p:ph type="ctrTitle"/>
          </p:nvPr>
        </p:nvSpPr>
        <p:spPr>
          <a:xfrm>
            <a:off x="228600" y="2286000"/>
            <a:ext cx="8686800" cy="523200"/>
          </a:xfrm>
          <a:prstGeom prst="rect">
            <a:avLst/>
          </a:prstGeom>
          <a:noFill/>
          <a:ln>
            <a:noFill/>
          </a:ln>
        </p:spPr>
        <p:txBody>
          <a:bodyPr anchorCtr="0" anchor="ctr" bIns="0" lIns="0" spcFirstLastPara="1" rIns="0" wrap="square" tIns="0">
            <a:noAutofit/>
          </a:bodyPr>
          <a:lstStyle>
            <a:lvl1pPr lvl="0" algn="l">
              <a:lnSpc>
                <a:spcPct val="85000"/>
              </a:lnSpc>
              <a:spcBef>
                <a:spcPts val="1000"/>
              </a:spcBef>
              <a:spcAft>
                <a:spcPts val="0"/>
              </a:spcAft>
              <a:buClr>
                <a:schemeClr val="dk2"/>
              </a:buClr>
              <a:buSzPts val="4000"/>
              <a:buFont typeface="Quattrocento Sans"/>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Quote Full Slide">
  <p:cSld name="Blue Quote Full Slide">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2">
            <a:alphaModFix/>
          </a:blip>
          <a:srcRect b="0" l="0" r="0" t="0"/>
          <a:stretch/>
        </p:blipFill>
        <p:spPr>
          <a:xfrm>
            <a:off x="0" y="0"/>
            <a:ext cx="9140953" cy="5143501"/>
          </a:xfrm>
          <a:prstGeom prst="rect">
            <a:avLst/>
          </a:prstGeom>
          <a:noFill/>
          <a:ln>
            <a:noFill/>
          </a:ln>
        </p:spPr>
      </p:pic>
      <p:sp>
        <p:nvSpPr>
          <p:cNvPr id="66" name="Google Shape;66;p15"/>
          <p:cNvSpPr txBox="1"/>
          <p:nvPr>
            <p:ph type="ctrTitle"/>
          </p:nvPr>
        </p:nvSpPr>
        <p:spPr>
          <a:xfrm>
            <a:off x="228600" y="2258568"/>
            <a:ext cx="8686800" cy="523200"/>
          </a:xfrm>
          <a:prstGeom prst="rect">
            <a:avLst/>
          </a:prstGeom>
          <a:noFill/>
          <a:ln>
            <a:noFill/>
          </a:ln>
        </p:spPr>
        <p:txBody>
          <a:bodyPr anchorCtr="0" anchor="ctr" bIns="0" lIns="0" spcFirstLastPara="1" rIns="0" wrap="square" tIns="0">
            <a:noAutofit/>
          </a:bodyPr>
          <a:lstStyle>
            <a:lvl1pPr lvl="0" algn="l">
              <a:lnSpc>
                <a:spcPct val="85000"/>
              </a:lnSpc>
              <a:spcBef>
                <a:spcPts val="1000"/>
              </a:spcBef>
              <a:spcAft>
                <a:spcPts val="0"/>
              </a:spcAft>
              <a:buClr>
                <a:schemeClr val="lt1"/>
              </a:buClr>
              <a:buSzPts val="4000"/>
              <a:buFont typeface="Quattrocento Sans"/>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5"/>
          <p:cNvSpPr txBox="1"/>
          <p:nvPr/>
        </p:nvSpPr>
        <p:spPr>
          <a:xfrm>
            <a:off x="228600" y="4850850"/>
            <a:ext cx="110700" cy="219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 sz="1000">
                <a:solidFill>
                  <a:schemeClr val="lt1"/>
                </a:solidFill>
                <a:latin typeface="Quattrocento Sans"/>
                <a:ea typeface="Quattrocento Sans"/>
                <a:cs typeface="Quattrocento Sans"/>
                <a:sym typeface="Quattrocento Sans"/>
              </a:rPr>
              <a:t>‹#›</a:t>
            </a:fld>
            <a:endParaRPr sz="1000">
              <a:solidFill>
                <a:schemeClr val="lt1"/>
              </a:solidFill>
              <a:latin typeface="Quattrocento Sans"/>
              <a:ea typeface="Quattrocento Sans"/>
              <a:cs typeface="Quattrocento Sans"/>
              <a:sym typeface="Quattrocento Sans"/>
            </a:endParaRPr>
          </a:p>
        </p:txBody>
      </p:sp>
      <p:pic>
        <p:nvPicPr>
          <p:cNvPr id="68" name="Google Shape;68;p15"/>
          <p:cNvPicPr preferRelativeResize="0"/>
          <p:nvPr/>
        </p:nvPicPr>
        <p:blipFill rotWithShape="1">
          <a:blip r:embed="rId3">
            <a:alphaModFix/>
          </a:blip>
          <a:srcRect b="0" l="0" r="0" t="0"/>
          <a:stretch/>
        </p:blipFill>
        <p:spPr>
          <a:xfrm>
            <a:off x="8324208" y="4836505"/>
            <a:ext cx="678730" cy="21945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r Section Slide" showMasterSp="0">
  <p:cSld name="Thank You or Section Slide">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3">
            <a:alphaModFix/>
          </a:blip>
          <a:srcRect b="656" l="0" r="516" t="919"/>
          <a:stretch/>
        </p:blipFill>
        <p:spPr>
          <a:xfrm>
            <a:off x="0" y="-791"/>
            <a:ext cx="9144000" cy="5144291"/>
          </a:xfrm>
          <a:prstGeom prst="rect">
            <a:avLst/>
          </a:prstGeom>
          <a:noFill/>
          <a:ln>
            <a:noFill/>
          </a:ln>
        </p:spPr>
      </p:pic>
      <p:sp>
        <p:nvSpPr>
          <p:cNvPr id="71" name="Google Shape;71;p16"/>
          <p:cNvSpPr/>
          <p:nvPr/>
        </p:nvSpPr>
        <p:spPr>
          <a:xfrm>
            <a:off x="391750" y="4962525"/>
            <a:ext cx="1849800" cy="107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2"/>
                </a:solidFill>
                <a:latin typeface="Quattrocento Sans"/>
                <a:ea typeface="Quattrocento Sans"/>
                <a:cs typeface="Quattrocento Sans"/>
                <a:sym typeface="Quattrocento Sans"/>
              </a:rPr>
              <a:t>Farmers Market Hub</a:t>
            </a:r>
            <a:r>
              <a:rPr lang="en" sz="700">
                <a:solidFill>
                  <a:schemeClr val="dk2"/>
                </a:solidFill>
                <a:latin typeface="Quattrocento Sans"/>
                <a:ea typeface="Quattrocento Sans"/>
                <a:cs typeface="Quattrocento Sans"/>
                <a:sym typeface="Quattrocento Sans"/>
              </a:rPr>
              <a:t>  |  Intern Experience 2020</a:t>
            </a:r>
            <a:endParaRPr sz="700">
              <a:solidFill>
                <a:schemeClr val="dk2"/>
              </a:solidFill>
              <a:latin typeface="Quattrocento Sans"/>
              <a:ea typeface="Quattrocento Sans"/>
              <a:cs typeface="Quattrocento Sans"/>
              <a:sym typeface="Quattrocento Sans"/>
            </a:endParaRPr>
          </a:p>
        </p:txBody>
      </p:sp>
      <p:sp>
        <p:nvSpPr>
          <p:cNvPr id="72" name="Google Shape;72;p16"/>
          <p:cNvSpPr txBox="1"/>
          <p:nvPr/>
        </p:nvSpPr>
        <p:spPr>
          <a:xfrm>
            <a:off x="228600" y="4962527"/>
            <a:ext cx="110700" cy="107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 sz="700">
                <a:solidFill>
                  <a:schemeClr val="dk2"/>
                </a:solidFill>
                <a:latin typeface="Quattrocento Sans"/>
                <a:ea typeface="Quattrocento Sans"/>
                <a:cs typeface="Quattrocento Sans"/>
                <a:sym typeface="Quattrocento Sans"/>
              </a:rPr>
              <a:t>‹#›</a:t>
            </a:fld>
            <a:endParaRPr sz="700">
              <a:solidFill>
                <a:schemeClr val="dk2"/>
              </a:solidFill>
              <a:latin typeface="Quattrocento Sans"/>
              <a:ea typeface="Quattrocento Sans"/>
              <a:cs typeface="Quattrocento Sans"/>
              <a:sym typeface="Quattrocento Sans"/>
            </a:endParaRPr>
          </a:p>
        </p:txBody>
      </p:sp>
      <p:sp>
        <p:nvSpPr>
          <p:cNvPr id="73" name="Google Shape;73;p16"/>
          <p:cNvSpPr txBox="1"/>
          <p:nvPr>
            <p:ph type="ctrTitle"/>
          </p:nvPr>
        </p:nvSpPr>
        <p:spPr>
          <a:xfrm>
            <a:off x="228600" y="2559707"/>
            <a:ext cx="4114800" cy="366300"/>
          </a:xfrm>
          <a:prstGeom prst="rect">
            <a:avLst/>
          </a:prstGeom>
          <a:noFill/>
          <a:ln>
            <a:noFill/>
          </a:ln>
        </p:spPr>
        <p:txBody>
          <a:bodyPr anchorCtr="0" anchor="b" bIns="0" lIns="0" spcFirstLastPara="1" rIns="0" wrap="square" tIns="0">
            <a:noAutofit/>
          </a:bodyPr>
          <a:lstStyle>
            <a:lvl1pPr lvl="0" algn="l">
              <a:lnSpc>
                <a:spcPct val="85000"/>
              </a:lnSpc>
              <a:spcBef>
                <a:spcPts val="1000"/>
              </a:spcBef>
              <a:spcAft>
                <a:spcPts val="0"/>
              </a:spcAft>
              <a:buClr>
                <a:schemeClr val="dk2"/>
              </a:buClr>
              <a:buSzPts val="2800"/>
              <a:buFont typeface="Quattrocento Sans"/>
              <a:buNone/>
              <a:defRPr b="0" sz="2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b="0" l="0" r="0" t="0"/>
          <a:stretch/>
        </p:blipFill>
        <p:spPr>
          <a:xfrm>
            <a:off x="0" y="0"/>
            <a:ext cx="9140953" cy="5143501"/>
          </a:xfrm>
          <a:prstGeom prst="rect">
            <a:avLst/>
          </a:prstGeom>
          <a:noFill/>
          <a:ln>
            <a:noFill/>
          </a:ln>
        </p:spPr>
      </p:pic>
      <p:sp>
        <p:nvSpPr>
          <p:cNvPr id="76" name="Google Shape;76;p17"/>
          <p:cNvSpPr txBox="1"/>
          <p:nvPr>
            <p:ph type="ctrTitle"/>
          </p:nvPr>
        </p:nvSpPr>
        <p:spPr>
          <a:xfrm>
            <a:off x="455677" y="3052689"/>
            <a:ext cx="4114800" cy="3663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28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7"/>
          <p:cNvSpPr txBox="1"/>
          <p:nvPr>
            <p:ph idx="1" type="body"/>
          </p:nvPr>
        </p:nvSpPr>
        <p:spPr>
          <a:xfrm>
            <a:off x="455677" y="3628761"/>
            <a:ext cx="4114800" cy="24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accent3"/>
              </a:buClr>
              <a:buSzPts val="1800"/>
              <a:buNone/>
              <a:defRPr b="1" sz="1800">
                <a:solidFill>
                  <a:schemeClr val="accent3"/>
                </a:solidFill>
              </a:defRPr>
            </a:lvl1pPr>
            <a:lvl2pPr indent="-228600" lvl="1" marL="914400" algn="l">
              <a:lnSpc>
                <a:spcPct val="90000"/>
              </a:lnSpc>
              <a:spcBef>
                <a:spcPts val="400"/>
              </a:spcBef>
              <a:spcAft>
                <a:spcPts val="0"/>
              </a:spcAft>
              <a:buClr>
                <a:schemeClr val="lt2"/>
              </a:buClr>
              <a:buSzPts val="1600"/>
              <a:buNone/>
              <a:defRPr/>
            </a:lvl2pPr>
            <a:lvl3pPr indent="-228600" lvl="2" marL="1371600" algn="l">
              <a:lnSpc>
                <a:spcPct val="90000"/>
              </a:lnSpc>
              <a:spcBef>
                <a:spcPts val="400"/>
              </a:spcBef>
              <a:spcAft>
                <a:spcPts val="0"/>
              </a:spcAft>
              <a:buClr>
                <a:schemeClr val="lt2"/>
              </a:buClr>
              <a:buSzPts val="1400"/>
              <a:buNone/>
              <a:defRPr/>
            </a:lvl3pPr>
            <a:lvl4pPr indent="-228600" lvl="3" marL="1828800" algn="l">
              <a:lnSpc>
                <a:spcPct val="90000"/>
              </a:lnSpc>
              <a:spcBef>
                <a:spcPts val="400"/>
              </a:spcBef>
              <a:spcAft>
                <a:spcPts val="0"/>
              </a:spcAft>
              <a:buClr>
                <a:schemeClr val="lt2"/>
              </a:buClr>
              <a:buSzPts val="1400"/>
              <a:buNone/>
              <a:defRPr/>
            </a:lvl4pPr>
            <a:lvl5pPr indent="-228600" lvl="4" marL="2286000" algn="l">
              <a:lnSpc>
                <a:spcPct val="90000"/>
              </a:lnSpc>
              <a:spcBef>
                <a:spcPts val="400"/>
              </a:spcBef>
              <a:spcAft>
                <a:spcPts val="0"/>
              </a:spcAft>
              <a:buClr>
                <a:schemeClr val="lt2"/>
              </a:buClr>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7"/>
          <p:cNvSpPr txBox="1"/>
          <p:nvPr>
            <p:ph idx="2" type="body"/>
          </p:nvPr>
        </p:nvSpPr>
        <p:spPr>
          <a:xfrm>
            <a:off x="455677" y="3924866"/>
            <a:ext cx="4114800" cy="24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1"/>
              </a:buClr>
              <a:buSzPts val="1800"/>
              <a:buNone/>
              <a:defRPr b="0" sz="1800">
                <a:solidFill>
                  <a:schemeClr val="lt1"/>
                </a:solidFill>
              </a:defRPr>
            </a:lvl1pPr>
            <a:lvl2pPr indent="-342900" lvl="1" marL="914400" algn="l">
              <a:lnSpc>
                <a:spcPct val="90000"/>
              </a:lnSpc>
              <a:spcBef>
                <a:spcPts val="400"/>
              </a:spcBef>
              <a:spcAft>
                <a:spcPts val="0"/>
              </a:spcAft>
              <a:buClr>
                <a:schemeClr val="lt2"/>
              </a:buClr>
              <a:buSzPts val="1800"/>
              <a:buChar char="–"/>
              <a:defRPr/>
            </a:lvl2pPr>
            <a:lvl3pPr indent="-342900" lvl="2" marL="1371600" algn="l">
              <a:lnSpc>
                <a:spcPct val="90000"/>
              </a:lnSpc>
              <a:spcBef>
                <a:spcPts val="400"/>
              </a:spcBef>
              <a:spcAft>
                <a:spcPts val="0"/>
              </a:spcAft>
              <a:buClr>
                <a:schemeClr val="lt2"/>
              </a:buClr>
              <a:buSzPts val="1800"/>
              <a:buChar char="•"/>
              <a:defRPr/>
            </a:lvl3pPr>
            <a:lvl4pPr indent="-342900" lvl="3" marL="1828800" algn="l">
              <a:lnSpc>
                <a:spcPct val="90000"/>
              </a:lnSpc>
              <a:spcBef>
                <a:spcPts val="400"/>
              </a:spcBef>
              <a:spcAft>
                <a:spcPts val="0"/>
              </a:spcAft>
              <a:buClr>
                <a:schemeClr val="lt2"/>
              </a:buClr>
              <a:buSzPts val="1800"/>
              <a:buChar char="–"/>
              <a:defRPr/>
            </a:lvl4pPr>
            <a:lvl5pPr indent="-342900" lvl="4" marL="2286000" algn="l">
              <a:lnSpc>
                <a:spcPct val="90000"/>
              </a:lnSpc>
              <a:spcBef>
                <a:spcPts val="400"/>
              </a:spcBef>
              <a:spcAft>
                <a:spcPts val="0"/>
              </a:spcAft>
              <a:buClr>
                <a:schemeClr val="lt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09">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9" name="Shape 79"/>
        <p:cNvGrpSpPr/>
        <p:nvPr/>
      </p:nvGrpSpPr>
      <p:grpSpPr>
        <a:xfrm>
          <a:off x="0" y="0"/>
          <a:ext cx="0" cy="0"/>
          <a:chOff x="0" y="0"/>
          <a:chExt cx="0" cy="0"/>
        </a:xfrm>
      </p:grpSpPr>
      <p:sp>
        <p:nvSpPr>
          <p:cNvPr id="80" name="Google Shape;80;p18"/>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8"/>
          <p:cNvSpPr txBox="1"/>
          <p:nvPr>
            <p:ph idx="1" type="body"/>
          </p:nvPr>
        </p:nvSpPr>
        <p:spPr>
          <a:xfrm>
            <a:off x="228600" y="1399032"/>
            <a:ext cx="4114800" cy="12579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8"/>
          <p:cNvSpPr txBox="1"/>
          <p:nvPr>
            <p:ph idx="2" type="body"/>
          </p:nvPr>
        </p:nvSpPr>
        <p:spPr>
          <a:xfrm>
            <a:off x="4800600" y="1399032"/>
            <a:ext cx="4114800" cy="12579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 No Background Elements" showMasterSp="0">
  <p:cSld name="Blank Slide - No Background Elements">
    <p:bg>
      <p:bgPr>
        <a:blipFill>
          <a:blip r:embed="rId2">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 and Bullets">
    <p:spTree>
      <p:nvGrpSpPr>
        <p:cNvPr id="17" name="Shape 17"/>
        <p:cNvGrpSpPr/>
        <p:nvPr/>
      </p:nvGrpSpPr>
      <p:grpSpPr>
        <a:xfrm>
          <a:off x="0" y="0"/>
          <a:ext cx="0" cy="0"/>
          <a:chOff x="0" y="0"/>
          <a:chExt cx="0" cy="0"/>
        </a:xfrm>
      </p:grpSpPr>
      <p:sp>
        <p:nvSpPr>
          <p:cNvPr id="18" name="Google Shape;18;p3"/>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228600" y="686529"/>
            <a:ext cx="8686800" cy="12579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1000"/>
              </a:spcBef>
              <a:spcAft>
                <a:spcPts val="0"/>
              </a:spcAft>
              <a:buClr>
                <a:schemeClr val="lt2"/>
              </a:buClr>
              <a:buSzPts val="1800"/>
              <a:buChar char="•"/>
              <a:defRPr/>
            </a:lvl1pPr>
            <a:lvl2pPr indent="-330200" lvl="1" marL="914400" algn="l">
              <a:lnSpc>
                <a:spcPct val="115000"/>
              </a:lnSpc>
              <a:spcBef>
                <a:spcPts val="400"/>
              </a:spcBef>
              <a:spcAft>
                <a:spcPts val="0"/>
              </a:spcAft>
              <a:buClr>
                <a:schemeClr val="lt2"/>
              </a:buClr>
              <a:buSzPts val="1600"/>
              <a:buChar char="–"/>
              <a:defRPr/>
            </a:lvl2pPr>
            <a:lvl3pPr indent="-317500" lvl="2" marL="1371600" algn="l">
              <a:lnSpc>
                <a:spcPct val="115000"/>
              </a:lnSpc>
              <a:spcBef>
                <a:spcPts val="400"/>
              </a:spcBef>
              <a:spcAft>
                <a:spcPts val="0"/>
              </a:spcAft>
              <a:buClr>
                <a:schemeClr val="lt2"/>
              </a:buClr>
              <a:buSzPts val="1400"/>
              <a:buChar char="•"/>
              <a:defRPr/>
            </a:lvl3pPr>
            <a:lvl4pPr indent="-317500" lvl="3" marL="1828800" algn="l">
              <a:lnSpc>
                <a:spcPct val="115000"/>
              </a:lnSpc>
              <a:spcBef>
                <a:spcPts val="400"/>
              </a:spcBef>
              <a:spcAft>
                <a:spcPts val="0"/>
              </a:spcAft>
              <a:buClr>
                <a:schemeClr val="lt2"/>
              </a:buClr>
              <a:buSzPts val="1400"/>
              <a:buChar char="–"/>
              <a:defRPr/>
            </a:lvl4pPr>
            <a:lvl5pPr indent="-317500" lvl="4" marL="2286000" algn="l">
              <a:lnSpc>
                <a:spcPct val="115000"/>
              </a:lnSpc>
              <a:spcBef>
                <a:spcPts val="400"/>
              </a:spcBef>
              <a:spcAft>
                <a:spcPts val="0"/>
              </a:spcAft>
              <a:buClr>
                <a:schemeClr val="lt2"/>
              </a:buClr>
              <a:buSzPts val="1400"/>
              <a:buChar char="•"/>
              <a:defRPr/>
            </a:lvl5pPr>
            <a:lvl6pPr indent="-342900" lvl="5" marL="2743200" algn="l">
              <a:lnSpc>
                <a:spcPct val="115000"/>
              </a:lnSpc>
              <a:spcBef>
                <a:spcPts val="360"/>
              </a:spcBef>
              <a:spcAft>
                <a:spcPts val="0"/>
              </a:spcAft>
              <a:buClr>
                <a:schemeClr val="dk1"/>
              </a:buClr>
              <a:buSzPts val="1800"/>
              <a:buChar char="•"/>
              <a:defRPr/>
            </a:lvl6pPr>
            <a:lvl7pPr indent="-342900" lvl="6" marL="3200400" algn="l">
              <a:lnSpc>
                <a:spcPct val="115000"/>
              </a:lnSpc>
              <a:spcBef>
                <a:spcPts val="360"/>
              </a:spcBef>
              <a:spcAft>
                <a:spcPts val="0"/>
              </a:spcAft>
              <a:buClr>
                <a:schemeClr val="dk1"/>
              </a:buClr>
              <a:buSzPts val="1800"/>
              <a:buChar char="•"/>
              <a:defRPr/>
            </a:lvl7pPr>
            <a:lvl8pPr indent="-342900" lvl="7" marL="3657600" algn="l">
              <a:lnSpc>
                <a:spcPct val="115000"/>
              </a:lnSpc>
              <a:spcBef>
                <a:spcPts val="360"/>
              </a:spcBef>
              <a:spcAft>
                <a:spcPts val="0"/>
              </a:spcAft>
              <a:buClr>
                <a:schemeClr val="dk1"/>
              </a:buClr>
              <a:buSzPts val="1800"/>
              <a:buChar char="•"/>
              <a:defRPr/>
            </a:lvl8pPr>
            <a:lvl9pPr indent="-342900" lvl="8" marL="4114800" algn="l">
              <a:lnSpc>
                <a:spcPct val="115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2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2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10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88" name="Google Shape;8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p:cSld name="Agenda Slide">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656" l="0" r="516" t="919"/>
          <a:stretch/>
        </p:blipFill>
        <p:spPr>
          <a:xfrm>
            <a:off x="0" y="-791"/>
            <a:ext cx="9144000" cy="5144291"/>
          </a:xfrm>
          <a:prstGeom prst="rect">
            <a:avLst/>
          </a:prstGeom>
          <a:noFill/>
          <a:ln>
            <a:noFill/>
          </a:ln>
        </p:spPr>
      </p:pic>
      <p:sp>
        <p:nvSpPr>
          <p:cNvPr id="22" name="Google Shape;22;p4"/>
          <p:cNvSpPr txBox="1"/>
          <p:nvPr>
            <p:ph type="title"/>
          </p:nvPr>
        </p:nvSpPr>
        <p:spPr>
          <a:xfrm>
            <a:off x="228600" y="182880"/>
            <a:ext cx="45720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28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228600" y="1060704"/>
            <a:ext cx="4572000" cy="12579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p:nvPr/>
        </p:nvSpPr>
        <p:spPr>
          <a:xfrm>
            <a:off x="391758" y="4962527"/>
            <a:ext cx="1749000" cy="107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2"/>
                </a:solidFill>
                <a:latin typeface="Quattrocento Sans"/>
                <a:ea typeface="Quattrocento Sans"/>
                <a:cs typeface="Quattrocento Sans"/>
                <a:sym typeface="Quattrocento Sans"/>
              </a:rPr>
              <a:t>| Farmers Market Hub  | </a:t>
            </a:r>
            <a:r>
              <a:rPr lang="en" sz="700">
                <a:solidFill>
                  <a:schemeClr val="lt1"/>
                </a:solidFill>
                <a:latin typeface="Quattrocento Sans"/>
                <a:ea typeface="Quattrocento Sans"/>
                <a:cs typeface="Quattrocento Sans"/>
                <a:sym typeface="Quattrocento Sans"/>
              </a:rPr>
              <a:t>Intern Experience 2020</a:t>
            </a:r>
            <a:endParaRPr sz="700">
              <a:solidFill>
                <a:schemeClr val="dk2"/>
              </a:solidFill>
              <a:latin typeface="Quattrocento Sans"/>
              <a:ea typeface="Quattrocento Sans"/>
              <a:cs typeface="Quattrocento Sans"/>
              <a:sym typeface="Quattrocento Sans"/>
            </a:endParaRPr>
          </a:p>
        </p:txBody>
      </p:sp>
      <p:sp>
        <p:nvSpPr>
          <p:cNvPr id="25" name="Google Shape;25;p4"/>
          <p:cNvSpPr txBox="1"/>
          <p:nvPr/>
        </p:nvSpPr>
        <p:spPr>
          <a:xfrm>
            <a:off x="228600" y="4962527"/>
            <a:ext cx="110700" cy="107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 sz="700">
                <a:solidFill>
                  <a:schemeClr val="dk2"/>
                </a:solidFill>
                <a:latin typeface="Quattrocento Sans"/>
                <a:ea typeface="Quattrocento Sans"/>
                <a:cs typeface="Quattrocento Sans"/>
                <a:sym typeface="Quattrocento Sans"/>
              </a:rPr>
              <a:t>‹#›</a:t>
            </a:fld>
            <a:endParaRPr sz="700">
              <a:solidFill>
                <a:schemeClr val="dk2"/>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Bullets">
  <p:cSld name="Title, Subhead and Bullets">
    <p:spTree>
      <p:nvGrpSpPr>
        <p:cNvPr id="26" name="Shape 26"/>
        <p:cNvGrpSpPr/>
        <p:nvPr/>
      </p:nvGrpSpPr>
      <p:grpSpPr>
        <a:xfrm>
          <a:off x="0" y="0"/>
          <a:ext cx="0" cy="0"/>
          <a:chOff x="0" y="0"/>
          <a:chExt cx="0" cy="0"/>
        </a:xfrm>
      </p:grpSpPr>
      <p:sp>
        <p:nvSpPr>
          <p:cNvPr id="27" name="Google Shape;27;p5"/>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28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body"/>
          </p:nvPr>
        </p:nvSpPr>
        <p:spPr>
          <a:xfrm>
            <a:off x="228600" y="1060704"/>
            <a:ext cx="8686800" cy="12579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5"/>
          <p:cNvSpPr txBox="1"/>
          <p:nvPr>
            <p:ph idx="2" type="subTitle"/>
          </p:nvPr>
        </p:nvSpPr>
        <p:spPr>
          <a:xfrm>
            <a:off x="228600" y="594360"/>
            <a:ext cx="8686800" cy="249300"/>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accent5"/>
              </a:buClr>
              <a:buSzPts val="1800"/>
              <a:buNone/>
              <a:defRPr b="0">
                <a:solidFill>
                  <a:schemeClr val="accent5"/>
                </a:solidFill>
              </a:defRPr>
            </a:lvl1pPr>
            <a:lvl2pPr lvl="1" algn="l">
              <a:lnSpc>
                <a:spcPct val="90000"/>
              </a:lnSpc>
              <a:spcBef>
                <a:spcPts val="400"/>
              </a:spcBef>
              <a:spcAft>
                <a:spcPts val="0"/>
              </a:spcAft>
              <a:buClr>
                <a:schemeClr val="lt2"/>
              </a:buClr>
              <a:buSzPts val="1800"/>
              <a:buChar char="–"/>
              <a:defRPr/>
            </a:lvl2pPr>
            <a:lvl3pPr lvl="2" algn="l">
              <a:lnSpc>
                <a:spcPct val="90000"/>
              </a:lnSpc>
              <a:spcBef>
                <a:spcPts val="400"/>
              </a:spcBef>
              <a:spcAft>
                <a:spcPts val="0"/>
              </a:spcAft>
              <a:buClr>
                <a:schemeClr val="lt2"/>
              </a:buClr>
              <a:buSzPts val="1800"/>
              <a:buChar char="•"/>
              <a:defRPr/>
            </a:lvl3pPr>
            <a:lvl4pPr lvl="3" algn="l">
              <a:lnSpc>
                <a:spcPct val="90000"/>
              </a:lnSpc>
              <a:spcBef>
                <a:spcPts val="400"/>
              </a:spcBef>
              <a:spcAft>
                <a:spcPts val="0"/>
              </a:spcAft>
              <a:buClr>
                <a:schemeClr val="lt2"/>
              </a:buClr>
              <a:buSzPts val="1800"/>
              <a:buChar char="–"/>
              <a:defRPr/>
            </a:lvl4pPr>
            <a:lvl5pPr lvl="4" algn="l">
              <a:lnSpc>
                <a:spcPct val="90000"/>
              </a:lnSpc>
              <a:spcBef>
                <a:spcPts val="400"/>
              </a:spcBef>
              <a:spcAft>
                <a:spcPts val="0"/>
              </a:spcAft>
              <a:buClr>
                <a:schemeClr val="lt2"/>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Title, Subhead and Bullets">
  <p:cSld name="Two Line Title, Subhead and Bullets">
    <p:bg>
      <p:bgPr>
        <a:solidFill>
          <a:schemeClr val="lt1"/>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6"/>
          <p:cNvSpPr txBox="1"/>
          <p:nvPr>
            <p:ph idx="1" type="body"/>
          </p:nvPr>
        </p:nvSpPr>
        <p:spPr>
          <a:xfrm>
            <a:off x="228600" y="1399032"/>
            <a:ext cx="8686800" cy="12579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6"/>
          <p:cNvSpPr txBox="1"/>
          <p:nvPr>
            <p:ph idx="2" type="subTitle"/>
          </p:nvPr>
        </p:nvSpPr>
        <p:spPr>
          <a:xfrm>
            <a:off x="228600" y="987552"/>
            <a:ext cx="8686800" cy="249300"/>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accent5"/>
              </a:buClr>
              <a:buSzPts val="1800"/>
              <a:buNone/>
              <a:defRPr b="0">
                <a:solidFill>
                  <a:schemeClr val="accent5"/>
                </a:solidFill>
              </a:defRPr>
            </a:lvl1pPr>
            <a:lvl2pPr lvl="1" algn="l">
              <a:lnSpc>
                <a:spcPct val="90000"/>
              </a:lnSpc>
              <a:spcBef>
                <a:spcPts val="400"/>
              </a:spcBef>
              <a:spcAft>
                <a:spcPts val="0"/>
              </a:spcAft>
              <a:buClr>
                <a:schemeClr val="lt2"/>
              </a:buClr>
              <a:buSzPts val="1800"/>
              <a:buChar char="–"/>
              <a:defRPr/>
            </a:lvl2pPr>
            <a:lvl3pPr lvl="2" algn="l">
              <a:lnSpc>
                <a:spcPct val="90000"/>
              </a:lnSpc>
              <a:spcBef>
                <a:spcPts val="400"/>
              </a:spcBef>
              <a:spcAft>
                <a:spcPts val="0"/>
              </a:spcAft>
              <a:buClr>
                <a:schemeClr val="lt2"/>
              </a:buClr>
              <a:buSzPts val="1800"/>
              <a:buChar char="•"/>
              <a:defRPr/>
            </a:lvl3pPr>
            <a:lvl4pPr lvl="3" algn="l">
              <a:lnSpc>
                <a:spcPct val="90000"/>
              </a:lnSpc>
              <a:spcBef>
                <a:spcPts val="400"/>
              </a:spcBef>
              <a:spcAft>
                <a:spcPts val="0"/>
              </a:spcAft>
              <a:buClr>
                <a:schemeClr val="lt2"/>
              </a:buClr>
              <a:buSzPts val="1800"/>
              <a:buChar char="–"/>
              <a:defRPr/>
            </a:lvl4pPr>
            <a:lvl5pPr lvl="4" algn="l">
              <a:lnSpc>
                <a:spcPct val="90000"/>
              </a:lnSpc>
              <a:spcBef>
                <a:spcPts val="400"/>
              </a:spcBef>
              <a:spcAft>
                <a:spcPts val="0"/>
              </a:spcAft>
              <a:buClr>
                <a:schemeClr val="lt2"/>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Two Columns">
  <p:cSld name="Title, Subhead and Two Columns">
    <p:spTree>
      <p:nvGrpSpPr>
        <p:cNvPr id="34" name="Shape 34"/>
        <p:cNvGrpSpPr/>
        <p:nvPr/>
      </p:nvGrpSpPr>
      <p:grpSpPr>
        <a:xfrm>
          <a:off x="0" y="0"/>
          <a:ext cx="0" cy="0"/>
          <a:chOff x="0" y="0"/>
          <a:chExt cx="0" cy="0"/>
        </a:xfrm>
      </p:grpSpPr>
      <p:sp>
        <p:nvSpPr>
          <p:cNvPr id="35" name="Google Shape;35;p7"/>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7"/>
          <p:cNvSpPr txBox="1"/>
          <p:nvPr>
            <p:ph idx="1" type="body"/>
          </p:nvPr>
        </p:nvSpPr>
        <p:spPr>
          <a:xfrm>
            <a:off x="228600" y="1399032"/>
            <a:ext cx="4114800" cy="12579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7"/>
          <p:cNvSpPr txBox="1"/>
          <p:nvPr>
            <p:ph idx="2" type="body"/>
          </p:nvPr>
        </p:nvSpPr>
        <p:spPr>
          <a:xfrm>
            <a:off x="4800600" y="1399032"/>
            <a:ext cx="4114800" cy="12579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 name="Google Shape;38;p7"/>
          <p:cNvSpPr txBox="1"/>
          <p:nvPr>
            <p:ph idx="3" type="body"/>
          </p:nvPr>
        </p:nvSpPr>
        <p:spPr>
          <a:xfrm>
            <a:off x="228600" y="987552"/>
            <a:ext cx="4114800" cy="24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accent5"/>
              </a:buClr>
              <a:buSzPts val="1800"/>
              <a:buNone/>
              <a:defRPr b="0" sz="1800">
                <a:solidFill>
                  <a:schemeClr val="accent5"/>
                </a:solidFill>
              </a:defRPr>
            </a:lvl1pPr>
            <a:lvl2pPr indent="-228600" lvl="1" marL="914400" algn="l">
              <a:lnSpc>
                <a:spcPct val="90000"/>
              </a:lnSpc>
              <a:spcBef>
                <a:spcPts val="400"/>
              </a:spcBef>
              <a:spcAft>
                <a:spcPts val="0"/>
              </a:spcAft>
              <a:buClr>
                <a:schemeClr val="lt2"/>
              </a:buClr>
              <a:buSzPts val="2000"/>
              <a:buNone/>
              <a:defRPr b="1" sz="2000"/>
            </a:lvl2pPr>
            <a:lvl3pPr indent="-228600" lvl="2" marL="1371600" algn="l">
              <a:lnSpc>
                <a:spcPct val="90000"/>
              </a:lnSpc>
              <a:spcBef>
                <a:spcPts val="400"/>
              </a:spcBef>
              <a:spcAft>
                <a:spcPts val="0"/>
              </a:spcAft>
              <a:buClr>
                <a:schemeClr val="lt2"/>
              </a:buClr>
              <a:buSzPts val="1800"/>
              <a:buNone/>
              <a:defRPr b="1" sz="1800"/>
            </a:lvl3pPr>
            <a:lvl4pPr indent="-228600" lvl="3" marL="1828800" algn="l">
              <a:lnSpc>
                <a:spcPct val="90000"/>
              </a:lnSpc>
              <a:spcBef>
                <a:spcPts val="400"/>
              </a:spcBef>
              <a:spcAft>
                <a:spcPts val="0"/>
              </a:spcAft>
              <a:buClr>
                <a:schemeClr val="lt2"/>
              </a:buClr>
              <a:buSzPts val="1600"/>
              <a:buNone/>
              <a:defRPr b="1" sz="1600"/>
            </a:lvl4pPr>
            <a:lvl5pPr indent="-228600" lvl="4" marL="2286000" algn="l">
              <a:lnSpc>
                <a:spcPct val="90000"/>
              </a:lnSpc>
              <a:spcBef>
                <a:spcPts val="400"/>
              </a:spcBef>
              <a:spcAft>
                <a:spcPts val="0"/>
              </a:spcAft>
              <a:buClr>
                <a:schemeClr val="lt2"/>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7"/>
          <p:cNvSpPr txBox="1"/>
          <p:nvPr>
            <p:ph idx="4" type="body"/>
          </p:nvPr>
        </p:nvSpPr>
        <p:spPr>
          <a:xfrm>
            <a:off x="4800600" y="987552"/>
            <a:ext cx="4114800" cy="24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accent5"/>
              </a:buClr>
              <a:buSzPts val="1800"/>
              <a:buNone/>
              <a:defRPr b="0" sz="1800">
                <a:solidFill>
                  <a:schemeClr val="accent5"/>
                </a:solidFill>
              </a:defRPr>
            </a:lvl1pPr>
            <a:lvl2pPr indent="-228600" lvl="1" marL="914400" algn="l">
              <a:lnSpc>
                <a:spcPct val="90000"/>
              </a:lnSpc>
              <a:spcBef>
                <a:spcPts val="400"/>
              </a:spcBef>
              <a:spcAft>
                <a:spcPts val="0"/>
              </a:spcAft>
              <a:buClr>
                <a:schemeClr val="lt2"/>
              </a:buClr>
              <a:buSzPts val="2000"/>
              <a:buNone/>
              <a:defRPr b="1" sz="2000"/>
            </a:lvl2pPr>
            <a:lvl3pPr indent="-228600" lvl="2" marL="1371600" algn="l">
              <a:lnSpc>
                <a:spcPct val="90000"/>
              </a:lnSpc>
              <a:spcBef>
                <a:spcPts val="400"/>
              </a:spcBef>
              <a:spcAft>
                <a:spcPts val="0"/>
              </a:spcAft>
              <a:buClr>
                <a:schemeClr val="lt2"/>
              </a:buClr>
              <a:buSzPts val="1800"/>
              <a:buNone/>
              <a:defRPr b="1" sz="1800"/>
            </a:lvl3pPr>
            <a:lvl4pPr indent="-228600" lvl="3" marL="1828800" algn="l">
              <a:lnSpc>
                <a:spcPct val="90000"/>
              </a:lnSpc>
              <a:spcBef>
                <a:spcPts val="400"/>
              </a:spcBef>
              <a:spcAft>
                <a:spcPts val="0"/>
              </a:spcAft>
              <a:buClr>
                <a:schemeClr val="lt2"/>
              </a:buClr>
              <a:buSzPts val="1600"/>
              <a:buNone/>
              <a:defRPr b="1" sz="1600"/>
            </a:lvl4pPr>
            <a:lvl5pPr indent="-228600" lvl="4" marL="2286000" algn="l">
              <a:lnSpc>
                <a:spcPct val="90000"/>
              </a:lnSpc>
              <a:spcBef>
                <a:spcPts val="400"/>
              </a:spcBef>
              <a:spcAft>
                <a:spcPts val="0"/>
              </a:spcAft>
              <a:buClr>
                <a:schemeClr val="lt2"/>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nd Right Photo">
  <p:cSld name="Title, Bullets and Right Photo">
    <p:spTree>
      <p:nvGrpSpPr>
        <p:cNvPr id="40"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b="8073" l="0" r="0" t="0"/>
          <a:stretch/>
        </p:blipFill>
        <p:spPr>
          <a:xfrm>
            <a:off x="0" y="0"/>
            <a:ext cx="9140954" cy="4728309"/>
          </a:xfrm>
          <a:prstGeom prst="rect">
            <a:avLst/>
          </a:prstGeom>
          <a:solidFill>
            <a:schemeClr val="lt1"/>
          </a:solidFill>
          <a:ln>
            <a:noFill/>
          </a:ln>
        </p:spPr>
      </p:pic>
      <p:sp>
        <p:nvSpPr>
          <p:cNvPr id="42" name="Google Shape;42;p8"/>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228600" y="1060704"/>
            <a:ext cx="5632800" cy="12579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40">
          <p15:clr>
            <a:srgbClr val="FBAE40"/>
          </p15:clr>
        </p15:guide>
        <p15:guide id="2" pos="5600">
          <p15:clr>
            <a:srgbClr val="FBAE40"/>
          </p15:clr>
        </p15:guide>
        <p15:guide id="3" orient="horz" pos="2844">
          <p15:clr>
            <a:srgbClr val="FBAE40"/>
          </p15:clr>
        </p15:guide>
        <p15:guide id="4" orient="horz" pos="6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nd Two Right Photos">
  <p:cSld name="Title, Bullets and Two Right Photos">
    <p:spTree>
      <p:nvGrpSpPr>
        <p:cNvPr id="44" name="Shape 44"/>
        <p:cNvGrpSpPr/>
        <p:nvPr/>
      </p:nvGrpSpPr>
      <p:grpSpPr>
        <a:xfrm>
          <a:off x="0" y="0"/>
          <a:ext cx="0" cy="0"/>
          <a:chOff x="0" y="0"/>
          <a:chExt cx="0" cy="0"/>
        </a:xfrm>
      </p:grpSpPr>
      <p:pic>
        <p:nvPicPr>
          <p:cNvPr id="45" name="Google Shape;45;p9"/>
          <p:cNvPicPr preferRelativeResize="0"/>
          <p:nvPr/>
        </p:nvPicPr>
        <p:blipFill rotWithShape="1">
          <a:blip r:embed="rId2">
            <a:alphaModFix/>
          </a:blip>
          <a:srcRect b="8224" l="0" r="0" t="0"/>
          <a:stretch/>
        </p:blipFill>
        <p:spPr>
          <a:xfrm>
            <a:off x="0" y="0"/>
            <a:ext cx="9140954" cy="4720491"/>
          </a:xfrm>
          <a:prstGeom prst="rect">
            <a:avLst/>
          </a:prstGeom>
          <a:solidFill>
            <a:schemeClr val="lt1"/>
          </a:solidFill>
          <a:ln>
            <a:noFill/>
          </a:ln>
        </p:spPr>
      </p:pic>
      <p:sp>
        <p:nvSpPr>
          <p:cNvPr id="46" name="Google Shape;46;p9"/>
          <p:cNvSpPr txBox="1"/>
          <p:nvPr>
            <p:ph type="title"/>
          </p:nvPr>
        </p:nvSpPr>
        <p:spPr>
          <a:xfrm>
            <a:off x="228600" y="182880"/>
            <a:ext cx="41103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9"/>
          <p:cNvSpPr txBox="1"/>
          <p:nvPr>
            <p:ph idx="1" type="body"/>
          </p:nvPr>
        </p:nvSpPr>
        <p:spPr>
          <a:xfrm>
            <a:off x="228600" y="1060704"/>
            <a:ext cx="5632800" cy="12579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668">
          <p15:clr>
            <a:srgbClr val="FBAE40"/>
          </p15:clr>
        </p15:guide>
        <p15:guide id="2" pos="5600">
          <p15:clr>
            <a:srgbClr val="FBAE40"/>
          </p15:clr>
        </p15:guide>
        <p15:guide id="3" orient="horz" pos="28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nd Large Right Photo">
  <p:cSld name="Title, Bullets and Large Right Photo">
    <p:spTree>
      <p:nvGrpSpPr>
        <p:cNvPr id="48" name="Shape 48"/>
        <p:cNvGrpSpPr/>
        <p:nvPr/>
      </p:nvGrpSpPr>
      <p:grpSpPr>
        <a:xfrm>
          <a:off x="0" y="0"/>
          <a:ext cx="0" cy="0"/>
          <a:chOff x="0" y="0"/>
          <a:chExt cx="0" cy="0"/>
        </a:xfrm>
      </p:grpSpPr>
      <p:pic>
        <p:nvPicPr>
          <p:cNvPr id="49" name="Google Shape;49;p10"/>
          <p:cNvPicPr preferRelativeResize="0"/>
          <p:nvPr/>
        </p:nvPicPr>
        <p:blipFill rotWithShape="1">
          <a:blip r:embed="rId2">
            <a:alphaModFix/>
          </a:blip>
          <a:srcRect b="8095" l="0" r="0" t="0"/>
          <a:stretch/>
        </p:blipFill>
        <p:spPr>
          <a:xfrm>
            <a:off x="0" y="0"/>
            <a:ext cx="9140954" cy="4727122"/>
          </a:xfrm>
          <a:prstGeom prst="rect">
            <a:avLst/>
          </a:prstGeom>
          <a:solidFill>
            <a:schemeClr val="lt1"/>
          </a:solidFill>
          <a:ln>
            <a:noFill/>
          </a:ln>
        </p:spPr>
      </p:pic>
      <p:sp>
        <p:nvSpPr>
          <p:cNvPr id="50" name="Google Shape;50;p10"/>
          <p:cNvSpPr txBox="1"/>
          <p:nvPr>
            <p:ph type="title"/>
          </p:nvPr>
        </p:nvSpPr>
        <p:spPr>
          <a:xfrm>
            <a:off x="228600" y="182880"/>
            <a:ext cx="4110300" cy="3663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0"/>
          <p:cNvSpPr txBox="1"/>
          <p:nvPr>
            <p:ph idx="1" type="body"/>
          </p:nvPr>
        </p:nvSpPr>
        <p:spPr>
          <a:xfrm>
            <a:off x="228600" y="1060704"/>
            <a:ext cx="5632800" cy="12579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lt2"/>
              </a:buClr>
              <a:buSzPts val="1800"/>
              <a:buChar char="•"/>
              <a:defRPr/>
            </a:lvl1pPr>
            <a:lvl2pPr indent="-330200" lvl="1" marL="914400" algn="l">
              <a:lnSpc>
                <a:spcPct val="90000"/>
              </a:lnSpc>
              <a:spcBef>
                <a:spcPts val="400"/>
              </a:spcBef>
              <a:spcAft>
                <a:spcPts val="0"/>
              </a:spcAft>
              <a:buClr>
                <a:schemeClr val="lt2"/>
              </a:buClr>
              <a:buSzPts val="1600"/>
              <a:buChar char="–"/>
              <a:defRPr/>
            </a:lvl2pPr>
            <a:lvl3pPr indent="-317500" lvl="2" marL="1371600" algn="l">
              <a:lnSpc>
                <a:spcPct val="90000"/>
              </a:lnSpc>
              <a:spcBef>
                <a:spcPts val="400"/>
              </a:spcBef>
              <a:spcAft>
                <a:spcPts val="0"/>
              </a:spcAft>
              <a:buClr>
                <a:schemeClr val="lt2"/>
              </a:buClr>
              <a:buSzPts val="1400"/>
              <a:buChar char="•"/>
              <a:defRPr/>
            </a:lvl3pPr>
            <a:lvl4pPr indent="-317500" lvl="3" marL="1828800" algn="l">
              <a:lnSpc>
                <a:spcPct val="90000"/>
              </a:lnSpc>
              <a:spcBef>
                <a:spcPts val="400"/>
              </a:spcBef>
              <a:spcAft>
                <a:spcPts val="0"/>
              </a:spcAft>
              <a:buClr>
                <a:schemeClr val="lt2"/>
              </a:buClr>
              <a:buSzPts val="1400"/>
              <a:buChar char="–"/>
              <a:defRPr/>
            </a:lvl4pPr>
            <a:lvl5pPr indent="-317500" lvl="4" marL="2286000" algn="l">
              <a:lnSpc>
                <a:spcPct val="90000"/>
              </a:lnSpc>
              <a:spcBef>
                <a:spcPts val="400"/>
              </a:spcBef>
              <a:spcAft>
                <a:spcPts val="0"/>
              </a:spcAft>
              <a:buClr>
                <a:schemeClr val="lt2"/>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40">
          <p15:clr>
            <a:srgbClr val="FBAE40"/>
          </p15:clr>
        </p15:guide>
        <p15:guide id="2" pos="5600">
          <p15:clr>
            <a:srgbClr val="FBAE40"/>
          </p15:clr>
        </p15:guide>
        <p15:guide id="3" orient="horz" pos="2844">
          <p15:clr>
            <a:srgbClr val="FBAE40"/>
          </p15:clr>
        </p15:guide>
        <p15:guide id="4" orient="horz" pos="668">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22" Type="http://schemas.openxmlformats.org/officeDocument/2006/relationships/slideLayout" Target="../slideLayouts/slideLayout19.xml"/><Relationship Id="rId10" Type="http://schemas.openxmlformats.org/officeDocument/2006/relationships/slideLayout" Target="../slideLayouts/slideLayout7.xml"/><Relationship Id="rId21" Type="http://schemas.openxmlformats.org/officeDocument/2006/relationships/slideLayout" Target="../slideLayouts/slideLayout18.xml"/><Relationship Id="rId13" Type="http://schemas.openxmlformats.org/officeDocument/2006/relationships/slideLayout" Target="../slideLayouts/slideLayout10.xml"/><Relationship Id="rId24" Type="http://schemas.openxmlformats.org/officeDocument/2006/relationships/theme" Target="../theme/theme2.xml"/><Relationship Id="rId12" Type="http://schemas.openxmlformats.org/officeDocument/2006/relationships/slideLayout" Target="../slideLayouts/slideLayout9.xml"/><Relationship Id="rId23" Type="http://schemas.openxmlformats.org/officeDocument/2006/relationships/slideLayout" Target="../slideLayouts/slideLayout20.xml"/><Relationship Id="rId1" Type="http://schemas.openxmlformats.org/officeDocument/2006/relationships/image" Target="../media/image5.png"/><Relationship Id="rId2" Type="http://schemas.openxmlformats.org/officeDocument/2006/relationships/image" Target="../media/image34.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9143699" cy="5143501"/>
          </a:xfrm>
          <a:prstGeom prst="rect">
            <a:avLst/>
          </a:prstGeom>
          <a:noFill/>
          <a:ln>
            <a:noFill/>
          </a:ln>
        </p:spPr>
      </p:pic>
      <p:pic>
        <p:nvPicPr>
          <p:cNvPr id="7" name="Google Shape;7;p1"/>
          <p:cNvPicPr preferRelativeResize="0"/>
          <p:nvPr/>
        </p:nvPicPr>
        <p:blipFill rotWithShape="1">
          <a:blip r:embed="rId2">
            <a:alphaModFix/>
          </a:blip>
          <a:srcRect b="0" l="0" r="0" t="0"/>
          <a:stretch/>
        </p:blipFill>
        <p:spPr>
          <a:xfrm>
            <a:off x="0" y="4727944"/>
            <a:ext cx="9143997" cy="415556"/>
          </a:xfrm>
          <a:prstGeom prst="rect">
            <a:avLst/>
          </a:prstGeom>
          <a:noFill/>
          <a:ln>
            <a:noFill/>
          </a:ln>
        </p:spPr>
      </p:pic>
      <p:sp>
        <p:nvSpPr>
          <p:cNvPr id="8" name="Google Shape;8;p1"/>
          <p:cNvSpPr txBox="1"/>
          <p:nvPr>
            <p:ph type="title"/>
          </p:nvPr>
        </p:nvSpPr>
        <p:spPr>
          <a:xfrm>
            <a:off x="228600" y="182880"/>
            <a:ext cx="8686800" cy="366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2"/>
              </a:buClr>
              <a:buSzPts val="2800"/>
              <a:buFont typeface="Quattrocento Sans"/>
              <a:buNone/>
              <a:defRPr b="0" i="0" sz="2800" u="none" cap="none" strike="noStrike">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nvSpPr>
        <p:spPr>
          <a:xfrm>
            <a:off x="221075" y="4892368"/>
            <a:ext cx="151500" cy="166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 sz="1000">
                <a:solidFill>
                  <a:schemeClr val="lt1"/>
                </a:solidFill>
                <a:latin typeface="Quattrocento Sans"/>
                <a:ea typeface="Quattrocento Sans"/>
                <a:cs typeface="Quattrocento Sans"/>
                <a:sym typeface="Quattrocento Sans"/>
              </a:rPr>
              <a:t>‹#›</a:t>
            </a:fld>
            <a:endParaRPr sz="1000">
              <a:solidFill>
                <a:schemeClr val="lt1"/>
              </a:solidFill>
              <a:latin typeface="Quattrocento Sans"/>
              <a:ea typeface="Quattrocento Sans"/>
              <a:cs typeface="Quattrocento Sans"/>
              <a:sym typeface="Quattrocento Sans"/>
            </a:endParaRPr>
          </a:p>
        </p:txBody>
      </p:sp>
      <p:sp>
        <p:nvSpPr>
          <p:cNvPr id="10" name="Google Shape;10;p1"/>
          <p:cNvSpPr txBox="1"/>
          <p:nvPr>
            <p:ph idx="1" type="body"/>
          </p:nvPr>
        </p:nvSpPr>
        <p:spPr>
          <a:xfrm>
            <a:off x="228600" y="1060704"/>
            <a:ext cx="8686800" cy="12579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1000"/>
              </a:spcBef>
              <a:spcAft>
                <a:spcPts val="0"/>
              </a:spcAft>
              <a:buClr>
                <a:schemeClr val="lt2"/>
              </a:buClr>
              <a:buSzPts val="1800"/>
              <a:buFont typeface="Arial"/>
              <a:buChar char="•"/>
              <a:defRPr b="0" i="0" sz="1800" u="none" cap="none" strike="noStrike">
                <a:solidFill>
                  <a:schemeClr val="lt2"/>
                </a:solidFill>
                <a:latin typeface="Quattrocento Sans"/>
                <a:ea typeface="Quattrocento Sans"/>
                <a:cs typeface="Quattrocento Sans"/>
                <a:sym typeface="Quattrocento Sans"/>
              </a:defRPr>
            </a:lvl1pPr>
            <a:lvl2pPr indent="-330200" lvl="1" marL="914400" marR="0" rtl="0" algn="l">
              <a:lnSpc>
                <a:spcPct val="90000"/>
              </a:lnSpc>
              <a:spcBef>
                <a:spcPts val="400"/>
              </a:spcBef>
              <a:spcAft>
                <a:spcPts val="0"/>
              </a:spcAft>
              <a:buClr>
                <a:schemeClr val="lt2"/>
              </a:buClr>
              <a:buSzPts val="1600"/>
              <a:buFont typeface="Arial"/>
              <a:buChar char="–"/>
              <a:defRPr b="0" i="0" sz="1600" u="none" cap="none" strike="noStrike">
                <a:solidFill>
                  <a:schemeClr val="lt2"/>
                </a:solidFill>
                <a:latin typeface="Quattrocento Sans"/>
                <a:ea typeface="Quattrocento Sans"/>
                <a:cs typeface="Quattrocento Sans"/>
                <a:sym typeface="Quattrocento Sans"/>
              </a:defRPr>
            </a:lvl2pPr>
            <a:lvl3pPr indent="-317500" lvl="2" marL="1371600" marR="0" rtl="0" algn="l">
              <a:lnSpc>
                <a:spcPct val="90000"/>
              </a:lnSpc>
              <a:spcBef>
                <a:spcPts val="400"/>
              </a:spcBef>
              <a:spcAft>
                <a:spcPts val="0"/>
              </a:spcAft>
              <a:buClr>
                <a:schemeClr val="lt2"/>
              </a:buClr>
              <a:buSzPts val="1400"/>
              <a:buFont typeface="Arial"/>
              <a:buChar char="•"/>
              <a:defRPr b="0" i="0" sz="1400" u="none" cap="none" strike="noStrike">
                <a:solidFill>
                  <a:schemeClr val="lt2"/>
                </a:solidFill>
                <a:latin typeface="Quattrocento Sans"/>
                <a:ea typeface="Quattrocento Sans"/>
                <a:cs typeface="Quattrocento Sans"/>
                <a:sym typeface="Quattrocento Sans"/>
              </a:defRPr>
            </a:lvl3pPr>
            <a:lvl4pPr indent="-317500" lvl="3" marL="1828800" marR="0" rtl="0" algn="l">
              <a:lnSpc>
                <a:spcPct val="90000"/>
              </a:lnSpc>
              <a:spcBef>
                <a:spcPts val="400"/>
              </a:spcBef>
              <a:spcAft>
                <a:spcPts val="0"/>
              </a:spcAft>
              <a:buClr>
                <a:schemeClr val="lt2"/>
              </a:buClr>
              <a:buSzPts val="1400"/>
              <a:buFont typeface="Arial"/>
              <a:buChar char="–"/>
              <a:defRPr b="0" i="0" sz="1400" u="none" cap="none" strike="noStrike">
                <a:solidFill>
                  <a:schemeClr val="lt2"/>
                </a:solidFill>
                <a:latin typeface="Quattrocento Sans"/>
                <a:ea typeface="Quattrocento Sans"/>
                <a:cs typeface="Quattrocento Sans"/>
                <a:sym typeface="Quattrocento Sans"/>
              </a:defRPr>
            </a:lvl4pPr>
            <a:lvl5pPr indent="-317500" lvl="4" marL="2286000" marR="0" rtl="0" algn="l">
              <a:lnSpc>
                <a:spcPct val="90000"/>
              </a:lnSpc>
              <a:spcBef>
                <a:spcPts val="400"/>
              </a:spcBef>
              <a:spcAft>
                <a:spcPts val="0"/>
              </a:spcAft>
              <a:buClr>
                <a:schemeClr val="lt2"/>
              </a:buClr>
              <a:buSzPts val="1400"/>
              <a:buFont typeface="Arial"/>
              <a:buChar char="•"/>
              <a:defRPr b="0" i="0" sz="1400" u="none" cap="none" strike="noStrike">
                <a:solidFill>
                  <a:schemeClr val="lt2"/>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pic>
        <p:nvPicPr>
          <p:cNvPr id="11" name="Google Shape;11;p1"/>
          <p:cNvPicPr preferRelativeResize="0"/>
          <p:nvPr/>
        </p:nvPicPr>
        <p:blipFill rotWithShape="1">
          <a:blip r:embed="rId3">
            <a:alphaModFix/>
          </a:blip>
          <a:srcRect b="0" l="0" r="0" t="0"/>
          <a:stretch/>
        </p:blipFill>
        <p:spPr>
          <a:xfrm>
            <a:off x="8324208" y="4836505"/>
            <a:ext cx="678730" cy="2194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2"/>
          <p:cNvSpPr txBox="1"/>
          <p:nvPr>
            <p:ph type="ctrTitle"/>
          </p:nvPr>
        </p:nvSpPr>
        <p:spPr>
          <a:xfrm>
            <a:off x="455677" y="3052689"/>
            <a:ext cx="4114800" cy="36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Farmer’s Market Hub</a:t>
            </a:r>
            <a:endParaRPr sz="3000"/>
          </a:p>
        </p:txBody>
      </p:sp>
      <p:sp>
        <p:nvSpPr>
          <p:cNvPr id="94" name="Google Shape;94;p22"/>
          <p:cNvSpPr txBox="1"/>
          <p:nvPr>
            <p:ph idx="1" type="body"/>
          </p:nvPr>
        </p:nvSpPr>
        <p:spPr>
          <a:xfrm>
            <a:off x="455677" y="3628761"/>
            <a:ext cx="4114800" cy="2493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Team: V6</a:t>
            </a:r>
            <a:endParaRPr/>
          </a:p>
        </p:txBody>
      </p:sp>
      <p:sp>
        <p:nvSpPr>
          <p:cNvPr id="95" name="Google Shape;95;p22"/>
          <p:cNvSpPr txBox="1"/>
          <p:nvPr>
            <p:ph idx="2" type="body"/>
          </p:nvPr>
        </p:nvSpPr>
        <p:spPr>
          <a:xfrm>
            <a:off x="455677" y="3924866"/>
            <a:ext cx="4114800" cy="2493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Mentor: Eberto Ruiz</a:t>
            </a:r>
            <a:endParaRPr/>
          </a:p>
        </p:txBody>
      </p:sp>
      <p:pic>
        <p:nvPicPr>
          <p:cNvPr id="96" name="Google Shape;96;p22"/>
          <p:cNvPicPr preferRelativeResize="0"/>
          <p:nvPr/>
        </p:nvPicPr>
        <p:blipFill>
          <a:blip r:embed="rId3">
            <a:alphaModFix/>
          </a:blip>
          <a:stretch>
            <a:fillRect/>
          </a:stretch>
        </p:blipFill>
        <p:spPr>
          <a:xfrm>
            <a:off x="4211049" y="435425"/>
            <a:ext cx="4658120" cy="29110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228600" y="182880"/>
            <a:ext cx="8686800" cy="36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Strategy - </a:t>
            </a:r>
            <a:r>
              <a:rPr lang="en"/>
              <a:t>Business Potential</a:t>
            </a:r>
            <a:endParaRPr/>
          </a:p>
        </p:txBody>
      </p:sp>
      <p:sp>
        <p:nvSpPr>
          <p:cNvPr id="257" name="Google Shape;257;p31"/>
          <p:cNvSpPr/>
          <p:nvPr/>
        </p:nvSpPr>
        <p:spPr>
          <a:xfrm>
            <a:off x="336225" y="4892375"/>
            <a:ext cx="3894000" cy="166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solidFill>
                  <a:schemeClr val="lt1"/>
                </a:solidFill>
                <a:latin typeface="Quattrocento Sans"/>
                <a:ea typeface="Quattrocento Sans"/>
                <a:cs typeface="Quattrocento Sans"/>
                <a:sym typeface="Quattrocento Sans"/>
              </a:rPr>
              <a:t>| Market Potential |  Farmers Market Hub  |  Intern Experience</a:t>
            </a:r>
            <a:r>
              <a:rPr lang="en" sz="1000">
                <a:solidFill>
                  <a:schemeClr val="lt1"/>
                </a:solidFill>
                <a:latin typeface="Quattrocento Sans"/>
                <a:ea typeface="Quattrocento Sans"/>
                <a:cs typeface="Quattrocento Sans"/>
                <a:sym typeface="Quattrocento Sans"/>
              </a:rPr>
              <a:t> 2020</a:t>
            </a:r>
            <a:endParaRPr sz="1000">
              <a:solidFill>
                <a:schemeClr val="lt1"/>
              </a:solidFill>
              <a:latin typeface="Quattrocento Sans"/>
              <a:ea typeface="Quattrocento Sans"/>
              <a:cs typeface="Quattrocento Sans"/>
              <a:sym typeface="Quattrocento Sans"/>
            </a:endParaRPr>
          </a:p>
        </p:txBody>
      </p:sp>
      <p:pic>
        <p:nvPicPr>
          <p:cNvPr id="258" name="Google Shape;258;p31"/>
          <p:cNvPicPr preferRelativeResize="0"/>
          <p:nvPr/>
        </p:nvPicPr>
        <p:blipFill>
          <a:blip r:embed="rId3">
            <a:alphaModFix/>
          </a:blip>
          <a:stretch>
            <a:fillRect/>
          </a:stretch>
        </p:blipFill>
        <p:spPr>
          <a:xfrm>
            <a:off x="0" y="3022205"/>
            <a:ext cx="4876800" cy="1704975"/>
          </a:xfrm>
          <a:prstGeom prst="rect">
            <a:avLst/>
          </a:prstGeom>
          <a:noFill/>
          <a:ln>
            <a:noFill/>
          </a:ln>
        </p:spPr>
      </p:pic>
      <p:pic>
        <p:nvPicPr>
          <p:cNvPr id="259" name="Google Shape;259;p31"/>
          <p:cNvPicPr preferRelativeResize="0"/>
          <p:nvPr/>
        </p:nvPicPr>
        <p:blipFill>
          <a:blip r:embed="rId4">
            <a:alphaModFix/>
          </a:blip>
          <a:stretch>
            <a:fillRect/>
          </a:stretch>
        </p:blipFill>
        <p:spPr>
          <a:xfrm>
            <a:off x="2179400" y="625375"/>
            <a:ext cx="1548691" cy="2320624"/>
          </a:xfrm>
          <a:prstGeom prst="rect">
            <a:avLst/>
          </a:prstGeom>
          <a:noFill/>
          <a:ln>
            <a:noFill/>
          </a:ln>
        </p:spPr>
      </p:pic>
      <p:pic>
        <p:nvPicPr>
          <p:cNvPr id="260" name="Google Shape;260;p31"/>
          <p:cNvPicPr preferRelativeResize="0"/>
          <p:nvPr/>
        </p:nvPicPr>
        <p:blipFill>
          <a:blip r:embed="rId5">
            <a:alphaModFix/>
          </a:blip>
          <a:stretch>
            <a:fillRect/>
          </a:stretch>
        </p:blipFill>
        <p:spPr>
          <a:xfrm>
            <a:off x="80350" y="625375"/>
            <a:ext cx="1605831" cy="2320626"/>
          </a:xfrm>
          <a:prstGeom prst="rect">
            <a:avLst/>
          </a:prstGeom>
          <a:noFill/>
          <a:ln>
            <a:noFill/>
          </a:ln>
        </p:spPr>
      </p:pic>
      <p:pic>
        <p:nvPicPr>
          <p:cNvPr id="261" name="Google Shape;261;p31"/>
          <p:cNvPicPr preferRelativeResize="0"/>
          <p:nvPr/>
        </p:nvPicPr>
        <p:blipFill>
          <a:blip r:embed="rId6">
            <a:alphaModFix/>
          </a:blip>
          <a:stretch>
            <a:fillRect/>
          </a:stretch>
        </p:blipFill>
        <p:spPr>
          <a:xfrm>
            <a:off x="3997163" y="594738"/>
            <a:ext cx="2707624" cy="1805074"/>
          </a:xfrm>
          <a:prstGeom prst="rect">
            <a:avLst/>
          </a:prstGeom>
          <a:noFill/>
          <a:ln>
            <a:noFill/>
          </a:ln>
        </p:spPr>
      </p:pic>
      <p:pic>
        <p:nvPicPr>
          <p:cNvPr id="262" name="Google Shape;262;p31"/>
          <p:cNvPicPr preferRelativeResize="0"/>
          <p:nvPr/>
        </p:nvPicPr>
        <p:blipFill>
          <a:blip r:embed="rId7">
            <a:alphaModFix/>
          </a:blip>
          <a:stretch>
            <a:fillRect/>
          </a:stretch>
        </p:blipFill>
        <p:spPr>
          <a:xfrm>
            <a:off x="7040350" y="2098375"/>
            <a:ext cx="2103650" cy="2628799"/>
          </a:xfrm>
          <a:prstGeom prst="rect">
            <a:avLst/>
          </a:prstGeom>
          <a:noFill/>
          <a:ln>
            <a:noFill/>
          </a:ln>
        </p:spPr>
      </p:pic>
      <p:pic>
        <p:nvPicPr>
          <p:cNvPr id="263" name="Google Shape;263;p31"/>
          <p:cNvPicPr preferRelativeResize="0"/>
          <p:nvPr/>
        </p:nvPicPr>
        <p:blipFill>
          <a:blip r:embed="rId8">
            <a:alphaModFix/>
          </a:blip>
          <a:stretch>
            <a:fillRect/>
          </a:stretch>
        </p:blipFill>
        <p:spPr>
          <a:xfrm>
            <a:off x="5101600" y="2495000"/>
            <a:ext cx="1713950" cy="214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ctrTitle"/>
          </p:nvPr>
        </p:nvSpPr>
        <p:spPr>
          <a:xfrm>
            <a:off x="228600" y="2310143"/>
            <a:ext cx="8686800" cy="523200"/>
          </a:xfrm>
          <a:prstGeom prst="rect">
            <a:avLst/>
          </a:prstGeom>
        </p:spPr>
        <p:txBody>
          <a:bodyPr anchorCtr="0" anchor="ctr" bIns="0" lIns="0" spcFirstLastPara="1" rIns="0" wrap="square" tIns="0">
            <a:noAutofit/>
          </a:bodyPr>
          <a:lstStyle/>
          <a:p>
            <a:pPr indent="0" lvl="0" marL="0" rtl="0" algn="ctr">
              <a:spcBef>
                <a:spcPts val="1000"/>
              </a:spcBef>
              <a:spcAft>
                <a:spcPts val="0"/>
              </a:spcAft>
              <a:buNone/>
            </a:pPr>
            <a:r>
              <a:rPr b="1" lang="en"/>
              <a:t>Demo</a:t>
            </a:r>
            <a:r>
              <a:rPr b="1" lang="en"/>
              <a:t>nstration</a:t>
            </a:r>
            <a:endParaRPr b="1"/>
          </a:p>
        </p:txBody>
      </p:sp>
      <p:sp>
        <p:nvSpPr>
          <p:cNvPr id="269" name="Google Shape;269;p32"/>
          <p:cNvSpPr/>
          <p:nvPr/>
        </p:nvSpPr>
        <p:spPr>
          <a:xfrm>
            <a:off x="336225" y="4892375"/>
            <a:ext cx="3894000" cy="166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solidFill>
                  <a:schemeClr val="lt1"/>
                </a:solidFill>
                <a:latin typeface="Quattrocento Sans"/>
                <a:ea typeface="Quattrocento Sans"/>
                <a:cs typeface="Quattrocento Sans"/>
                <a:sym typeface="Quattrocento Sans"/>
              </a:rPr>
              <a:t>| Demonstration | Farmers Market Hub  |  Intern Experience</a:t>
            </a:r>
            <a:r>
              <a:rPr lang="en" sz="1000">
                <a:solidFill>
                  <a:schemeClr val="lt1"/>
                </a:solidFill>
                <a:latin typeface="Quattrocento Sans"/>
                <a:ea typeface="Quattrocento Sans"/>
                <a:cs typeface="Quattrocento Sans"/>
                <a:sym typeface="Quattrocento Sans"/>
              </a:rPr>
              <a:t> 2020</a:t>
            </a:r>
            <a:endParaRPr sz="1000">
              <a:solidFill>
                <a:schemeClr val="lt1"/>
              </a:solidFill>
              <a:latin typeface="Quattrocento Sans"/>
              <a:ea typeface="Quattrocento Sans"/>
              <a:cs typeface="Quattrocento Sans"/>
              <a:sym typeface="Quattrocento Sans"/>
            </a:endParaRPr>
          </a:p>
        </p:txBody>
      </p:sp>
      <p:sp>
        <p:nvSpPr>
          <p:cNvPr id="270" name="Google Shape;270;p32"/>
          <p:cNvSpPr txBox="1"/>
          <p:nvPr/>
        </p:nvSpPr>
        <p:spPr>
          <a:xfrm>
            <a:off x="3657600" y="1705075"/>
            <a:ext cx="2153400" cy="10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accent3"/>
                </a:solidFill>
                <a:latin typeface="Quattrocento Sans"/>
                <a:ea typeface="Quattrocento Sans"/>
                <a:cs typeface="Quattrocento Sans"/>
                <a:sym typeface="Quattrocento Sans"/>
              </a:rPr>
              <a:t>The Solution</a:t>
            </a:r>
            <a:endParaRPr sz="2600">
              <a:solidFill>
                <a:schemeClr val="accent3"/>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3"/>
          <p:cNvSpPr txBox="1"/>
          <p:nvPr>
            <p:ph idx="1" type="body"/>
          </p:nvPr>
        </p:nvSpPr>
        <p:spPr>
          <a:xfrm>
            <a:off x="228600" y="686529"/>
            <a:ext cx="8686800" cy="1257900"/>
          </a:xfrm>
          <a:prstGeom prst="rect">
            <a:avLst/>
          </a:prstGeom>
        </p:spPr>
        <p:txBody>
          <a:bodyPr anchorCtr="0" anchor="t" bIns="0" lIns="0" spcFirstLastPara="1" rIns="0" wrap="square" tIns="0">
            <a:noAutofit/>
          </a:bodyPr>
          <a:lstStyle/>
          <a:p>
            <a:pPr indent="0" lvl="0" marL="45720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91440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2" name="Google Shape;102;p23"/>
          <p:cNvSpPr txBox="1"/>
          <p:nvPr>
            <p:ph type="title"/>
          </p:nvPr>
        </p:nvSpPr>
        <p:spPr>
          <a:xfrm>
            <a:off x="228600" y="182880"/>
            <a:ext cx="8686800" cy="36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Contents</a:t>
            </a:r>
            <a:endParaRPr/>
          </a:p>
        </p:txBody>
      </p:sp>
      <p:sp>
        <p:nvSpPr>
          <p:cNvPr id="103" name="Google Shape;103;p23"/>
          <p:cNvSpPr/>
          <p:nvPr/>
        </p:nvSpPr>
        <p:spPr>
          <a:xfrm>
            <a:off x="823775" y="1044775"/>
            <a:ext cx="572700" cy="58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rPr>
              <a:t>1</a:t>
            </a:r>
            <a:endParaRPr b="1">
              <a:solidFill>
                <a:schemeClr val="accent4"/>
              </a:solidFill>
            </a:endParaRPr>
          </a:p>
        </p:txBody>
      </p:sp>
      <p:sp>
        <p:nvSpPr>
          <p:cNvPr id="104" name="Google Shape;104;p23"/>
          <p:cNvSpPr/>
          <p:nvPr/>
        </p:nvSpPr>
        <p:spPr>
          <a:xfrm>
            <a:off x="823775" y="1799875"/>
            <a:ext cx="572700" cy="58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rPr>
              <a:t>2</a:t>
            </a:r>
            <a:endParaRPr b="1">
              <a:solidFill>
                <a:schemeClr val="accent4"/>
              </a:solidFill>
            </a:endParaRPr>
          </a:p>
        </p:txBody>
      </p:sp>
      <p:sp>
        <p:nvSpPr>
          <p:cNvPr id="105" name="Google Shape;105;p23"/>
          <p:cNvSpPr txBox="1"/>
          <p:nvPr/>
        </p:nvSpPr>
        <p:spPr>
          <a:xfrm>
            <a:off x="1486900" y="1094875"/>
            <a:ext cx="2561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Quattrocento Sans"/>
                <a:ea typeface="Quattrocento Sans"/>
                <a:cs typeface="Quattrocento Sans"/>
                <a:sym typeface="Quattrocento Sans"/>
              </a:rPr>
              <a:t>Problem Statement</a:t>
            </a:r>
            <a:endParaRPr sz="1600">
              <a:latin typeface="Quattrocento Sans"/>
              <a:ea typeface="Quattrocento Sans"/>
              <a:cs typeface="Quattrocento Sans"/>
              <a:sym typeface="Quattrocento Sans"/>
            </a:endParaRPr>
          </a:p>
        </p:txBody>
      </p:sp>
      <p:sp>
        <p:nvSpPr>
          <p:cNvPr id="106" name="Google Shape;106;p23"/>
          <p:cNvSpPr txBox="1"/>
          <p:nvPr/>
        </p:nvSpPr>
        <p:spPr>
          <a:xfrm>
            <a:off x="1486900" y="1849975"/>
            <a:ext cx="2561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Quattrocento Sans"/>
                <a:ea typeface="Quattrocento Sans"/>
                <a:cs typeface="Quattrocento Sans"/>
                <a:sym typeface="Quattrocento Sans"/>
              </a:rPr>
              <a:t>The Customer</a:t>
            </a:r>
            <a:endParaRPr sz="1600">
              <a:latin typeface="Quattrocento Sans"/>
              <a:ea typeface="Quattrocento Sans"/>
              <a:cs typeface="Quattrocento Sans"/>
              <a:sym typeface="Quattrocento Sans"/>
            </a:endParaRPr>
          </a:p>
        </p:txBody>
      </p:sp>
      <p:sp>
        <p:nvSpPr>
          <p:cNvPr id="107" name="Google Shape;107;p23"/>
          <p:cNvSpPr txBox="1"/>
          <p:nvPr/>
        </p:nvSpPr>
        <p:spPr>
          <a:xfrm>
            <a:off x="1207325" y="651825"/>
            <a:ext cx="2561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Quattrocento Sans"/>
                <a:ea typeface="Quattrocento Sans"/>
                <a:cs typeface="Quattrocento Sans"/>
                <a:sym typeface="Quattrocento Sans"/>
              </a:rPr>
              <a:t>- Solution Overview</a:t>
            </a:r>
            <a:r>
              <a:rPr lang="en">
                <a:solidFill>
                  <a:schemeClr val="accent1"/>
                </a:solidFill>
                <a:latin typeface="Quattrocento Sans"/>
                <a:ea typeface="Quattrocento Sans"/>
                <a:cs typeface="Quattrocento Sans"/>
                <a:sym typeface="Quattrocento Sans"/>
              </a:rPr>
              <a:t> -</a:t>
            </a:r>
            <a:endParaRPr>
              <a:solidFill>
                <a:schemeClr val="accent1"/>
              </a:solidFill>
              <a:latin typeface="Quattrocento Sans"/>
              <a:ea typeface="Quattrocento Sans"/>
              <a:cs typeface="Quattrocento Sans"/>
              <a:sym typeface="Quattrocento Sans"/>
            </a:endParaRPr>
          </a:p>
        </p:txBody>
      </p:sp>
      <p:sp>
        <p:nvSpPr>
          <p:cNvPr id="108" name="Google Shape;108;p23"/>
          <p:cNvSpPr/>
          <p:nvPr/>
        </p:nvSpPr>
        <p:spPr>
          <a:xfrm>
            <a:off x="823775" y="2554975"/>
            <a:ext cx="572700" cy="58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rPr>
              <a:t>3</a:t>
            </a:r>
            <a:endParaRPr b="1">
              <a:solidFill>
                <a:schemeClr val="accent4"/>
              </a:solidFill>
            </a:endParaRPr>
          </a:p>
        </p:txBody>
      </p:sp>
      <p:sp>
        <p:nvSpPr>
          <p:cNvPr id="109" name="Google Shape;109;p23"/>
          <p:cNvSpPr txBox="1"/>
          <p:nvPr/>
        </p:nvSpPr>
        <p:spPr>
          <a:xfrm>
            <a:off x="1538825" y="2605075"/>
            <a:ext cx="2561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Quattrocento Sans"/>
                <a:ea typeface="Quattrocento Sans"/>
                <a:cs typeface="Quattrocento Sans"/>
                <a:sym typeface="Quattrocento Sans"/>
              </a:rPr>
              <a:t>The Merchant</a:t>
            </a:r>
            <a:endParaRPr sz="1600">
              <a:latin typeface="Quattrocento Sans"/>
              <a:ea typeface="Quattrocento Sans"/>
              <a:cs typeface="Quattrocento Sans"/>
              <a:sym typeface="Quattrocento Sans"/>
            </a:endParaRPr>
          </a:p>
        </p:txBody>
      </p:sp>
      <p:sp>
        <p:nvSpPr>
          <p:cNvPr id="110" name="Google Shape;110;p23"/>
          <p:cNvSpPr txBox="1"/>
          <p:nvPr/>
        </p:nvSpPr>
        <p:spPr>
          <a:xfrm>
            <a:off x="1396475" y="3235350"/>
            <a:ext cx="17445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Quattrocento Sans"/>
                <a:ea typeface="Quattrocento Sans"/>
                <a:cs typeface="Quattrocento Sans"/>
                <a:sym typeface="Quattrocento Sans"/>
              </a:rPr>
              <a:t>- Technology -</a:t>
            </a:r>
            <a:endParaRPr>
              <a:solidFill>
                <a:schemeClr val="accent1"/>
              </a:solidFill>
              <a:latin typeface="Quattrocento Sans"/>
              <a:ea typeface="Quattrocento Sans"/>
              <a:cs typeface="Quattrocento Sans"/>
              <a:sym typeface="Quattrocento Sans"/>
            </a:endParaRPr>
          </a:p>
        </p:txBody>
      </p:sp>
      <p:sp>
        <p:nvSpPr>
          <p:cNvPr id="111" name="Google Shape;111;p23"/>
          <p:cNvSpPr/>
          <p:nvPr/>
        </p:nvSpPr>
        <p:spPr>
          <a:xfrm>
            <a:off x="823775" y="3767850"/>
            <a:ext cx="572700" cy="58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rPr>
              <a:t>4</a:t>
            </a:r>
            <a:endParaRPr b="1">
              <a:solidFill>
                <a:schemeClr val="accent4"/>
              </a:solidFill>
            </a:endParaRPr>
          </a:p>
        </p:txBody>
      </p:sp>
      <p:sp>
        <p:nvSpPr>
          <p:cNvPr id="112" name="Google Shape;112;p23"/>
          <p:cNvSpPr txBox="1"/>
          <p:nvPr/>
        </p:nvSpPr>
        <p:spPr>
          <a:xfrm>
            <a:off x="1538825" y="3792900"/>
            <a:ext cx="2561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Quattrocento Sans"/>
                <a:ea typeface="Quattrocento Sans"/>
                <a:cs typeface="Quattrocento Sans"/>
                <a:sym typeface="Quattrocento Sans"/>
              </a:rPr>
              <a:t>VISA APIs</a:t>
            </a:r>
            <a:endParaRPr sz="1600">
              <a:latin typeface="Quattrocento Sans"/>
              <a:ea typeface="Quattrocento Sans"/>
              <a:cs typeface="Quattrocento Sans"/>
              <a:sym typeface="Quattrocento Sans"/>
            </a:endParaRPr>
          </a:p>
        </p:txBody>
      </p:sp>
      <p:sp>
        <p:nvSpPr>
          <p:cNvPr id="113" name="Google Shape;113;p23"/>
          <p:cNvSpPr/>
          <p:nvPr/>
        </p:nvSpPr>
        <p:spPr>
          <a:xfrm>
            <a:off x="5155275" y="1044775"/>
            <a:ext cx="572700" cy="58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rPr>
              <a:t>5</a:t>
            </a:r>
            <a:endParaRPr b="1">
              <a:solidFill>
                <a:schemeClr val="accent4"/>
              </a:solidFill>
            </a:endParaRPr>
          </a:p>
        </p:txBody>
      </p:sp>
      <p:sp>
        <p:nvSpPr>
          <p:cNvPr id="114" name="Google Shape;114;p23"/>
          <p:cNvSpPr txBox="1"/>
          <p:nvPr/>
        </p:nvSpPr>
        <p:spPr>
          <a:xfrm>
            <a:off x="5930600" y="1094875"/>
            <a:ext cx="2561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Quattrocento Sans"/>
                <a:ea typeface="Quattrocento Sans"/>
                <a:cs typeface="Quattrocento Sans"/>
                <a:sym typeface="Quattrocento Sans"/>
              </a:rPr>
              <a:t>Technology Stack</a:t>
            </a:r>
            <a:endParaRPr sz="1600">
              <a:latin typeface="Quattrocento Sans"/>
              <a:ea typeface="Quattrocento Sans"/>
              <a:cs typeface="Quattrocento Sans"/>
              <a:sym typeface="Quattrocento Sans"/>
            </a:endParaRPr>
          </a:p>
        </p:txBody>
      </p:sp>
      <p:sp>
        <p:nvSpPr>
          <p:cNvPr id="115" name="Google Shape;115;p23"/>
          <p:cNvSpPr txBox="1"/>
          <p:nvPr/>
        </p:nvSpPr>
        <p:spPr>
          <a:xfrm>
            <a:off x="5727975" y="1627375"/>
            <a:ext cx="17445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Quattrocento Sans"/>
                <a:ea typeface="Quattrocento Sans"/>
                <a:cs typeface="Quattrocento Sans"/>
                <a:sym typeface="Quattrocento Sans"/>
              </a:rPr>
              <a:t>- Market Potential -</a:t>
            </a:r>
            <a:endParaRPr>
              <a:solidFill>
                <a:schemeClr val="accent1"/>
              </a:solidFill>
              <a:latin typeface="Quattrocento Sans"/>
              <a:ea typeface="Quattrocento Sans"/>
              <a:cs typeface="Quattrocento Sans"/>
              <a:sym typeface="Quattrocento Sans"/>
            </a:endParaRPr>
          </a:p>
        </p:txBody>
      </p:sp>
      <p:sp>
        <p:nvSpPr>
          <p:cNvPr id="116" name="Google Shape;116;p23"/>
          <p:cNvSpPr/>
          <p:nvPr/>
        </p:nvSpPr>
        <p:spPr>
          <a:xfrm>
            <a:off x="5155275" y="3767850"/>
            <a:ext cx="572700" cy="58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rPr>
              <a:t>8</a:t>
            </a:r>
            <a:endParaRPr b="1">
              <a:solidFill>
                <a:schemeClr val="accent4"/>
              </a:solidFill>
            </a:endParaRPr>
          </a:p>
        </p:txBody>
      </p:sp>
      <p:sp>
        <p:nvSpPr>
          <p:cNvPr id="117" name="Google Shape;117;p23"/>
          <p:cNvSpPr txBox="1"/>
          <p:nvPr/>
        </p:nvSpPr>
        <p:spPr>
          <a:xfrm>
            <a:off x="5850875" y="3792900"/>
            <a:ext cx="2561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Quattrocento Sans"/>
                <a:ea typeface="Quattrocento Sans"/>
                <a:cs typeface="Quattrocento Sans"/>
                <a:sym typeface="Quattrocento Sans"/>
              </a:rPr>
              <a:t>Implementation &amp; Demo</a:t>
            </a:r>
            <a:endParaRPr sz="1600">
              <a:latin typeface="Quattrocento Sans"/>
              <a:ea typeface="Quattrocento Sans"/>
              <a:cs typeface="Quattrocento Sans"/>
              <a:sym typeface="Quattrocento Sans"/>
            </a:endParaRPr>
          </a:p>
        </p:txBody>
      </p:sp>
      <p:sp>
        <p:nvSpPr>
          <p:cNvPr id="118" name="Google Shape;118;p23"/>
          <p:cNvSpPr/>
          <p:nvPr/>
        </p:nvSpPr>
        <p:spPr>
          <a:xfrm>
            <a:off x="5155275" y="2081775"/>
            <a:ext cx="572700" cy="58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rPr>
              <a:t>6</a:t>
            </a:r>
            <a:endParaRPr b="1">
              <a:solidFill>
                <a:schemeClr val="accent4"/>
              </a:solidFill>
            </a:endParaRPr>
          </a:p>
        </p:txBody>
      </p:sp>
      <p:sp>
        <p:nvSpPr>
          <p:cNvPr id="119" name="Google Shape;119;p23"/>
          <p:cNvSpPr txBox="1"/>
          <p:nvPr/>
        </p:nvSpPr>
        <p:spPr>
          <a:xfrm>
            <a:off x="5972500" y="2133063"/>
            <a:ext cx="2561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Quattrocento Sans"/>
                <a:ea typeface="Quattrocento Sans"/>
                <a:cs typeface="Quattrocento Sans"/>
                <a:sym typeface="Quattrocento Sans"/>
              </a:rPr>
              <a:t>Why Visa?</a:t>
            </a:r>
            <a:endParaRPr sz="1600">
              <a:latin typeface="Quattrocento Sans"/>
              <a:ea typeface="Quattrocento Sans"/>
              <a:cs typeface="Quattrocento Sans"/>
              <a:sym typeface="Quattrocento Sans"/>
            </a:endParaRPr>
          </a:p>
        </p:txBody>
      </p:sp>
      <p:sp>
        <p:nvSpPr>
          <p:cNvPr id="120" name="Google Shape;120;p23"/>
          <p:cNvSpPr/>
          <p:nvPr/>
        </p:nvSpPr>
        <p:spPr>
          <a:xfrm>
            <a:off x="5155275" y="2829150"/>
            <a:ext cx="572700" cy="58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rPr>
              <a:t>7</a:t>
            </a:r>
            <a:endParaRPr b="1">
              <a:solidFill>
                <a:schemeClr val="accent4"/>
              </a:solidFill>
            </a:endParaRPr>
          </a:p>
        </p:txBody>
      </p:sp>
      <p:sp>
        <p:nvSpPr>
          <p:cNvPr id="121" name="Google Shape;121;p23"/>
          <p:cNvSpPr txBox="1"/>
          <p:nvPr/>
        </p:nvSpPr>
        <p:spPr>
          <a:xfrm>
            <a:off x="5972500" y="2854200"/>
            <a:ext cx="25617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Quattrocento Sans"/>
                <a:ea typeface="Quattrocento Sans"/>
                <a:cs typeface="Quattrocento Sans"/>
                <a:sym typeface="Quattrocento Sans"/>
              </a:rPr>
              <a:t>Business Potential</a:t>
            </a:r>
            <a:endParaRPr sz="1600">
              <a:latin typeface="Quattrocento Sans"/>
              <a:ea typeface="Quattrocento Sans"/>
              <a:cs typeface="Quattrocento Sans"/>
              <a:sym typeface="Quattrocento Sans"/>
            </a:endParaRPr>
          </a:p>
        </p:txBody>
      </p:sp>
      <p:sp>
        <p:nvSpPr>
          <p:cNvPr id="122" name="Google Shape;122;p23"/>
          <p:cNvSpPr/>
          <p:nvPr/>
        </p:nvSpPr>
        <p:spPr>
          <a:xfrm>
            <a:off x="336225" y="4892375"/>
            <a:ext cx="3894000" cy="166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solidFill>
                  <a:schemeClr val="lt1"/>
                </a:solidFill>
                <a:latin typeface="Quattrocento Sans"/>
                <a:ea typeface="Quattrocento Sans"/>
                <a:cs typeface="Quattrocento Sans"/>
                <a:sym typeface="Quattrocento Sans"/>
              </a:rPr>
              <a:t>| Solution Overview |  Farmers Market Hub  |  Intern Experience</a:t>
            </a:r>
            <a:r>
              <a:rPr lang="en" sz="1000">
                <a:solidFill>
                  <a:schemeClr val="lt1"/>
                </a:solidFill>
                <a:latin typeface="Quattrocento Sans"/>
                <a:ea typeface="Quattrocento Sans"/>
                <a:cs typeface="Quattrocento Sans"/>
                <a:sym typeface="Quattrocento Sans"/>
              </a:rPr>
              <a:t> 2020</a:t>
            </a:r>
            <a:endParaRPr sz="1000">
              <a:solidFill>
                <a:schemeClr val="lt1"/>
              </a:solidFill>
              <a:latin typeface="Quattrocento Sans"/>
              <a:ea typeface="Quattrocento Sans"/>
              <a:cs typeface="Quattrocento Sans"/>
              <a:sym typeface="Quattrocento Sans"/>
            </a:endParaRPr>
          </a:p>
        </p:txBody>
      </p:sp>
      <p:sp>
        <p:nvSpPr>
          <p:cNvPr id="123" name="Google Shape;123;p23"/>
          <p:cNvSpPr txBox="1"/>
          <p:nvPr/>
        </p:nvSpPr>
        <p:spPr>
          <a:xfrm>
            <a:off x="5850875" y="3386700"/>
            <a:ext cx="17445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Quattrocento Sans"/>
                <a:ea typeface="Quattrocento Sans"/>
                <a:cs typeface="Quattrocento Sans"/>
                <a:sym typeface="Quattrocento Sans"/>
              </a:rPr>
              <a:t>- Demonstration -</a:t>
            </a:r>
            <a:endParaRPr>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idx="1" type="body"/>
          </p:nvPr>
        </p:nvSpPr>
        <p:spPr>
          <a:xfrm>
            <a:off x="228600" y="686529"/>
            <a:ext cx="8686800" cy="1257900"/>
          </a:xfrm>
          <a:prstGeom prst="rect">
            <a:avLst/>
          </a:prstGeom>
        </p:spPr>
        <p:txBody>
          <a:bodyPr anchorCtr="0" anchor="t" bIns="0" lIns="0" spcFirstLastPara="1" rIns="0" wrap="square" tIns="0">
            <a:noAutofit/>
          </a:bodyPr>
          <a:lstStyle/>
          <a:p>
            <a:pPr indent="0" lvl="0" marL="45720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91440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29" name="Google Shape;129;p24"/>
          <p:cNvSpPr txBox="1"/>
          <p:nvPr>
            <p:ph type="title"/>
          </p:nvPr>
        </p:nvSpPr>
        <p:spPr>
          <a:xfrm>
            <a:off x="228600" y="182880"/>
            <a:ext cx="8686800" cy="36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 Statement</a:t>
            </a:r>
            <a:endParaRPr/>
          </a:p>
        </p:txBody>
      </p:sp>
      <p:sp>
        <p:nvSpPr>
          <p:cNvPr id="130" name="Google Shape;130;p24"/>
          <p:cNvSpPr/>
          <p:nvPr/>
        </p:nvSpPr>
        <p:spPr>
          <a:xfrm>
            <a:off x="336225" y="4892375"/>
            <a:ext cx="3894000" cy="166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solidFill>
                  <a:schemeClr val="lt1"/>
                </a:solidFill>
                <a:latin typeface="Quattrocento Sans"/>
                <a:ea typeface="Quattrocento Sans"/>
                <a:cs typeface="Quattrocento Sans"/>
                <a:sym typeface="Quattrocento Sans"/>
              </a:rPr>
              <a:t>| Solution Overview |  Farmers Market Hub  |  Intern Experience</a:t>
            </a:r>
            <a:r>
              <a:rPr lang="en" sz="1000">
                <a:solidFill>
                  <a:schemeClr val="lt1"/>
                </a:solidFill>
                <a:latin typeface="Quattrocento Sans"/>
                <a:ea typeface="Quattrocento Sans"/>
                <a:cs typeface="Quattrocento Sans"/>
                <a:sym typeface="Quattrocento Sans"/>
              </a:rPr>
              <a:t> 2020</a:t>
            </a:r>
            <a:endParaRPr sz="1000">
              <a:solidFill>
                <a:schemeClr val="lt1"/>
              </a:solidFill>
              <a:latin typeface="Quattrocento Sans"/>
              <a:ea typeface="Quattrocento Sans"/>
              <a:cs typeface="Quattrocento Sans"/>
              <a:sym typeface="Quattrocento Sans"/>
            </a:endParaRPr>
          </a:p>
        </p:txBody>
      </p:sp>
      <p:cxnSp>
        <p:nvCxnSpPr>
          <p:cNvPr id="131" name="Google Shape;131;p24"/>
          <p:cNvCxnSpPr/>
          <p:nvPr/>
        </p:nvCxnSpPr>
        <p:spPr>
          <a:xfrm>
            <a:off x="294400" y="906875"/>
            <a:ext cx="8378400" cy="10200"/>
          </a:xfrm>
          <a:prstGeom prst="straightConnector1">
            <a:avLst/>
          </a:prstGeom>
          <a:noFill/>
          <a:ln cap="flat" cmpd="sng" w="28575">
            <a:solidFill>
              <a:schemeClr val="dk2"/>
            </a:solidFill>
            <a:prstDash val="solid"/>
            <a:round/>
            <a:headEnd len="med" w="med" type="none"/>
            <a:tailEnd len="med" w="med" type="none"/>
          </a:ln>
        </p:spPr>
      </p:cxnSp>
      <p:grpSp>
        <p:nvGrpSpPr>
          <p:cNvPr id="132" name="Google Shape;132;p24"/>
          <p:cNvGrpSpPr/>
          <p:nvPr/>
        </p:nvGrpSpPr>
        <p:grpSpPr>
          <a:xfrm>
            <a:off x="426525" y="850175"/>
            <a:ext cx="1521900" cy="3345200"/>
            <a:chOff x="426525" y="850175"/>
            <a:chExt cx="1521900" cy="3345200"/>
          </a:xfrm>
        </p:grpSpPr>
        <p:sp>
          <p:nvSpPr>
            <p:cNvPr id="133" name="Google Shape;133;p24"/>
            <p:cNvSpPr txBox="1"/>
            <p:nvPr/>
          </p:nvSpPr>
          <p:spPr>
            <a:xfrm>
              <a:off x="426525" y="3296575"/>
              <a:ext cx="1521900" cy="89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Farmers have little to no online presence</a:t>
              </a:r>
              <a:endParaRPr>
                <a:latin typeface="Quattrocento Sans"/>
                <a:ea typeface="Quattrocento Sans"/>
                <a:cs typeface="Quattrocento Sans"/>
                <a:sym typeface="Quattrocento Sans"/>
              </a:endParaRPr>
            </a:p>
          </p:txBody>
        </p:sp>
        <p:sp>
          <p:nvSpPr>
            <p:cNvPr id="134" name="Google Shape;134;p24"/>
            <p:cNvSpPr/>
            <p:nvPr/>
          </p:nvSpPr>
          <p:spPr>
            <a:xfrm>
              <a:off x="604875" y="2009150"/>
              <a:ext cx="1165200" cy="1161000"/>
            </a:xfrm>
            <a:prstGeom prst="ellipse">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p:nvPr/>
          </p:nvSpPr>
          <p:spPr>
            <a:xfrm>
              <a:off x="1129275" y="850175"/>
              <a:ext cx="116400" cy="1236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24"/>
            <p:cNvCxnSpPr>
              <a:stCxn id="135" idx="4"/>
              <a:endCxn id="134" idx="0"/>
            </p:cNvCxnSpPr>
            <p:nvPr/>
          </p:nvCxnSpPr>
          <p:spPr>
            <a:xfrm>
              <a:off x="1187475" y="973775"/>
              <a:ext cx="0" cy="1035300"/>
            </a:xfrm>
            <a:prstGeom prst="straightConnector1">
              <a:avLst/>
            </a:prstGeom>
            <a:noFill/>
            <a:ln cap="flat" cmpd="sng" w="9525">
              <a:solidFill>
                <a:schemeClr val="dk2"/>
              </a:solidFill>
              <a:prstDash val="solid"/>
              <a:round/>
              <a:headEnd len="med" w="med" type="none"/>
              <a:tailEnd len="med" w="med" type="none"/>
            </a:ln>
          </p:spPr>
        </p:cxnSp>
        <p:grpSp>
          <p:nvGrpSpPr>
            <p:cNvPr id="137" name="Google Shape;137;p24"/>
            <p:cNvGrpSpPr/>
            <p:nvPr/>
          </p:nvGrpSpPr>
          <p:grpSpPr>
            <a:xfrm>
              <a:off x="722475" y="2109650"/>
              <a:ext cx="930000" cy="960000"/>
              <a:chOff x="722475" y="2109650"/>
              <a:chExt cx="930000" cy="960000"/>
            </a:xfrm>
          </p:grpSpPr>
          <p:sp>
            <p:nvSpPr>
              <p:cNvPr id="138" name="Google Shape;138;p24"/>
              <p:cNvSpPr/>
              <p:nvPr/>
            </p:nvSpPr>
            <p:spPr>
              <a:xfrm>
                <a:off x="722475" y="2109650"/>
                <a:ext cx="930000" cy="96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4"/>
              <p:cNvPicPr preferRelativeResize="0"/>
              <p:nvPr/>
            </p:nvPicPr>
            <p:blipFill rotWithShape="1">
              <a:blip r:embed="rId3">
                <a:alphaModFix/>
              </a:blip>
              <a:srcRect b="15311" l="0" r="0" t="0"/>
              <a:stretch/>
            </p:blipFill>
            <p:spPr>
              <a:xfrm>
                <a:off x="790700" y="2253625"/>
                <a:ext cx="793550" cy="672049"/>
              </a:xfrm>
              <a:prstGeom prst="rect">
                <a:avLst/>
              </a:prstGeom>
              <a:noFill/>
              <a:ln>
                <a:noFill/>
              </a:ln>
            </p:spPr>
          </p:pic>
        </p:grpSp>
      </p:grpSp>
      <p:grpSp>
        <p:nvGrpSpPr>
          <p:cNvPr id="140" name="Google Shape;140;p24"/>
          <p:cNvGrpSpPr/>
          <p:nvPr/>
        </p:nvGrpSpPr>
        <p:grpSpPr>
          <a:xfrm>
            <a:off x="2036738" y="850175"/>
            <a:ext cx="1385100" cy="3345200"/>
            <a:chOff x="2036738" y="850175"/>
            <a:chExt cx="1385100" cy="3345200"/>
          </a:xfrm>
        </p:grpSpPr>
        <p:sp>
          <p:nvSpPr>
            <p:cNvPr id="141" name="Google Shape;141;p24"/>
            <p:cNvSpPr txBox="1"/>
            <p:nvPr/>
          </p:nvSpPr>
          <p:spPr>
            <a:xfrm>
              <a:off x="2036738" y="3296575"/>
              <a:ext cx="1385100" cy="89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COVID-19 cripples restaurants and food services industry </a:t>
              </a:r>
              <a:endParaRPr>
                <a:latin typeface="Quattrocento Sans"/>
                <a:ea typeface="Quattrocento Sans"/>
                <a:cs typeface="Quattrocento Sans"/>
                <a:sym typeface="Quattrocento Sans"/>
              </a:endParaRPr>
            </a:p>
          </p:txBody>
        </p:sp>
        <p:sp>
          <p:nvSpPr>
            <p:cNvPr id="142" name="Google Shape;142;p24"/>
            <p:cNvSpPr/>
            <p:nvPr/>
          </p:nvSpPr>
          <p:spPr>
            <a:xfrm>
              <a:off x="2146688" y="2009225"/>
              <a:ext cx="1165200" cy="1161000"/>
            </a:xfrm>
            <a:prstGeom prst="ellipse">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a:off x="2671088" y="850175"/>
              <a:ext cx="116400" cy="1236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24"/>
            <p:cNvCxnSpPr/>
            <p:nvPr/>
          </p:nvCxnSpPr>
          <p:spPr>
            <a:xfrm>
              <a:off x="2729288" y="973775"/>
              <a:ext cx="0" cy="1035600"/>
            </a:xfrm>
            <a:prstGeom prst="straightConnector1">
              <a:avLst/>
            </a:prstGeom>
            <a:noFill/>
            <a:ln cap="flat" cmpd="sng" w="9525">
              <a:solidFill>
                <a:schemeClr val="dk2"/>
              </a:solidFill>
              <a:prstDash val="solid"/>
              <a:round/>
              <a:headEnd len="med" w="med" type="none"/>
              <a:tailEnd len="med" w="med" type="none"/>
            </a:ln>
          </p:spPr>
        </p:cxnSp>
        <p:grpSp>
          <p:nvGrpSpPr>
            <p:cNvPr id="145" name="Google Shape;145;p24"/>
            <p:cNvGrpSpPr/>
            <p:nvPr/>
          </p:nvGrpSpPr>
          <p:grpSpPr>
            <a:xfrm>
              <a:off x="2264287" y="2109650"/>
              <a:ext cx="930001" cy="960000"/>
              <a:chOff x="2420912" y="2109650"/>
              <a:chExt cx="930001" cy="960000"/>
            </a:xfrm>
          </p:grpSpPr>
          <p:sp>
            <p:nvSpPr>
              <p:cNvPr id="146" name="Google Shape;146;p24"/>
              <p:cNvSpPr/>
              <p:nvPr/>
            </p:nvSpPr>
            <p:spPr>
              <a:xfrm>
                <a:off x="2420913" y="2109650"/>
                <a:ext cx="930000" cy="96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4"/>
              <p:cNvPicPr preferRelativeResize="0"/>
              <p:nvPr/>
            </p:nvPicPr>
            <p:blipFill rotWithShape="1">
              <a:blip r:embed="rId4">
                <a:alphaModFix/>
              </a:blip>
              <a:srcRect b="12126" l="0" r="0" t="0"/>
              <a:stretch/>
            </p:blipFill>
            <p:spPr>
              <a:xfrm>
                <a:off x="2420912" y="2181025"/>
                <a:ext cx="930001" cy="817250"/>
              </a:xfrm>
              <a:prstGeom prst="rect">
                <a:avLst/>
              </a:prstGeom>
              <a:noFill/>
              <a:ln>
                <a:noFill/>
              </a:ln>
            </p:spPr>
          </p:pic>
        </p:grpSp>
      </p:grpSp>
      <p:grpSp>
        <p:nvGrpSpPr>
          <p:cNvPr id="148" name="Google Shape;148;p24"/>
          <p:cNvGrpSpPr/>
          <p:nvPr/>
        </p:nvGrpSpPr>
        <p:grpSpPr>
          <a:xfrm>
            <a:off x="3617700" y="850175"/>
            <a:ext cx="1385100" cy="3704300"/>
            <a:chOff x="3617700" y="850175"/>
            <a:chExt cx="1385100" cy="3704300"/>
          </a:xfrm>
        </p:grpSpPr>
        <p:sp>
          <p:nvSpPr>
            <p:cNvPr id="149" name="Google Shape;149;p24"/>
            <p:cNvSpPr txBox="1"/>
            <p:nvPr/>
          </p:nvSpPr>
          <p:spPr>
            <a:xfrm>
              <a:off x="3617700" y="3296575"/>
              <a:ext cx="1385100" cy="12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Farmers are left with excess produce </a:t>
              </a:r>
              <a:endParaRPr>
                <a:latin typeface="Quattrocento Sans"/>
                <a:ea typeface="Quattrocento Sans"/>
                <a:cs typeface="Quattrocento Sans"/>
                <a:sym typeface="Quattrocento Sans"/>
              </a:endParaRPr>
            </a:p>
          </p:txBody>
        </p:sp>
        <p:sp>
          <p:nvSpPr>
            <p:cNvPr id="150" name="Google Shape;150;p24"/>
            <p:cNvSpPr/>
            <p:nvPr/>
          </p:nvSpPr>
          <p:spPr>
            <a:xfrm>
              <a:off x="3727650" y="2009150"/>
              <a:ext cx="1165200" cy="1161000"/>
            </a:xfrm>
            <a:prstGeom prst="ellipse">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a:off x="4252050" y="850175"/>
              <a:ext cx="116400" cy="1236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24"/>
            <p:cNvCxnSpPr>
              <a:stCxn id="151" idx="4"/>
              <a:endCxn id="150" idx="0"/>
            </p:cNvCxnSpPr>
            <p:nvPr/>
          </p:nvCxnSpPr>
          <p:spPr>
            <a:xfrm>
              <a:off x="4310250" y="973775"/>
              <a:ext cx="0" cy="1035300"/>
            </a:xfrm>
            <a:prstGeom prst="straightConnector1">
              <a:avLst/>
            </a:prstGeom>
            <a:noFill/>
            <a:ln cap="flat" cmpd="sng" w="9525">
              <a:solidFill>
                <a:schemeClr val="dk2"/>
              </a:solidFill>
              <a:prstDash val="solid"/>
              <a:round/>
              <a:headEnd len="med" w="med" type="none"/>
              <a:tailEnd len="med" w="med" type="none"/>
            </a:ln>
          </p:spPr>
        </p:cxnSp>
        <p:grpSp>
          <p:nvGrpSpPr>
            <p:cNvPr id="153" name="Google Shape;153;p24"/>
            <p:cNvGrpSpPr/>
            <p:nvPr/>
          </p:nvGrpSpPr>
          <p:grpSpPr>
            <a:xfrm>
              <a:off x="3835437" y="2109650"/>
              <a:ext cx="949626" cy="960000"/>
              <a:chOff x="3786462" y="2109650"/>
              <a:chExt cx="949626" cy="960000"/>
            </a:xfrm>
          </p:grpSpPr>
          <p:sp>
            <p:nvSpPr>
              <p:cNvPr id="154" name="Google Shape;154;p24"/>
              <p:cNvSpPr/>
              <p:nvPr/>
            </p:nvSpPr>
            <p:spPr>
              <a:xfrm>
                <a:off x="3806088" y="2109650"/>
                <a:ext cx="930000" cy="96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4"/>
              <p:cNvPicPr preferRelativeResize="0"/>
              <p:nvPr/>
            </p:nvPicPr>
            <p:blipFill rotWithShape="1">
              <a:blip r:embed="rId5">
                <a:alphaModFix/>
              </a:blip>
              <a:srcRect b="14653" l="0" r="0" t="0"/>
              <a:stretch/>
            </p:blipFill>
            <p:spPr>
              <a:xfrm>
                <a:off x="3786462" y="2171483"/>
                <a:ext cx="930001" cy="793716"/>
              </a:xfrm>
              <a:prstGeom prst="rect">
                <a:avLst/>
              </a:prstGeom>
              <a:noFill/>
              <a:ln>
                <a:noFill/>
              </a:ln>
            </p:spPr>
          </p:pic>
        </p:grpSp>
      </p:grpSp>
      <p:grpSp>
        <p:nvGrpSpPr>
          <p:cNvPr id="156" name="Google Shape;156;p24"/>
          <p:cNvGrpSpPr/>
          <p:nvPr/>
        </p:nvGrpSpPr>
        <p:grpSpPr>
          <a:xfrm>
            <a:off x="5104925" y="850175"/>
            <a:ext cx="1572600" cy="3704300"/>
            <a:chOff x="5104925" y="850175"/>
            <a:chExt cx="1572600" cy="3704300"/>
          </a:xfrm>
        </p:grpSpPr>
        <p:sp>
          <p:nvSpPr>
            <p:cNvPr id="157" name="Google Shape;157;p24"/>
            <p:cNvSpPr txBox="1"/>
            <p:nvPr/>
          </p:nvSpPr>
          <p:spPr>
            <a:xfrm>
              <a:off x="5104925" y="3296575"/>
              <a:ext cx="1572600" cy="12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VISA steps in to support small businesses with online marketplace</a:t>
              </a:r>
              <a:endParaRPr>
                <a:latin typeface="Quattrocento Sans"/>
                <a:ea typeface="Quattrocento Sans"/>
                <a:cs typeface="Quattrocento Sans"/>
                <a:sym typeface="Quattrocento Sans"/>
              </a:endParaRPr>
            </a:p>
          </p:txBody>
        </p:sp>
        <p:sp>
          <p:nvSpPr>
            <p:cNvPr id="158" name="Google Shape;158;p24"/>
            <p:cNvSpPr/>
            <p:nvPr/>
          </p:nvSpPr>
          <p:spPr>
            <a:xfrm>
              <a:off x="5308625" y="2009150"/>
              <a:ext cx="1165200" cy="1161000"/>
            </a:xfrm>
            <a:prstGeom prst="ellipse">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a:off x="5833025" y="850175"/>
              <a:ext cx="116400" cy="1236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24"/>
            <p:cNvCxnSpPr>
              <a:stCxn id="159" idx="4"/>
              <a:endCxn id="158" idx="0"/>
            </p:cNvCxnSpPr>
            <p:nvPr/>
          </p:nvCxnSpPr>
          <p:spPr>
            <a:xfrm>
              <a:off x="5891225" y="973775"/>
              <a:ext cx="0" cy="1035300"/>
            </a:xfrm>
            <a:prstGeom prst="straightConnector1">
              <a:avLst/>
            </a:prstGeom>
            <a:noFill/>
            <a:ln cap="flat" cmpd="sng" w="9525">
              <a:solidFill>
                <a:schemeClr val="dk2"/>
              </a:solidFill>
              <a:prstDash val="solid"/>
              <a:round/>
              <a:headEnd len="med" w="med" type="none"/>
              <a:tailEnd len="med" w="med" type="none"/>
            </a:ln>
          </p:spPr>
        </p:cxnSp>
        <p:grpSp>
          <p:nvGrpSpPr>
            <p:cNvPr id="161" name="Google Shape;161;p24"/>
            <p:cNvGrpSpPr/>
            <p:nvPr/>
          </p:nvGrpSpPr>
          <p:grpSpPr>
            <a:xfrm>
              <a:off x="5426225" y="2109650"/>
              <a:ext cx="930000" cy="960000"/>
              <a:chOff x="5347900" y="2109650"/>
              <a:chExt cx="930000" cy="960000"/>
            </a:xfrm>
          </p:grpSpPr>
          <p:sp>
            <p:nvSpPr>
              <p:cNvPr id="162" name="Google Shape;162;p24"/>
              <p:cNvSpPr/>
              <p:nvPr/>
            </p:nvSpPr>
            <p:spPr>
              <a:xfrm>
                <a:off x="5347900" y="2109650"/>
                <a:ext cx="930000" cy="96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4"/>
              <p:cNvPicPr preferRelativeResize="0"/>
              <p:nvPr/>
            </p:nvPicPr>
            <p:blipFill rotWithShape="1">
              <a:blip r:embed="rId6">
                <a:alphaModFix/>
              </a:blip>
              <a:srcRect b="14871" l="0" r="0" t="0"/>
              <a:stretch/>
            </p:blipFill>
            <p:spPr>
              <a:xfrm>
                <a:off x="5416563" y="2233976"/>
                <a:ext cx="793550" cy="675551"/>
              </a:xfrm>
              <a:prstGeom prst="rect">
                <a:avLst/>
              </a:prstGeom>
              <a:noFill/>
              <a:ln>
                <a:noFill/>
              </a:ln>
            </p:spPr>
          </p:pic>
        </p:grpSp>
      </p:grpSp>
      <p:grpSp>
        <p:nvGrpSpPr>
          <p:cNvPr id="164" name="Google Shape;164;p24"/>
          <p:cNvGrpSpPr/>
          <p:nvPr/>
        </p:nvGrpSpPr>
        <p:grpSpPr>
          <a:xfrm>
            <a:off x="6725050" y="850175"/>
            <a:ext cx="1623000" cy="3928400"/>
            <a:chOff x="6725050" y="850175"/>
            <a:chExt cx="1623000" cy="3928400"/>
          </a:xfrm>
        </p:grpSpPr>
        <p:sp>
          <p:nvSpPr>
            <p:cNvPr id="165" name="Google Shape;165;p24"/>
            <p:cNvSpPr txBox="1"/>
            <p:nvPr/>
          </p:nvSpPr>
          <p:spPr>
            <a:xfrm>
              <a:off x="6725050" y="3296575"/>
              <a:ext cx="1623000" cy="14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VISA replaces B2B transactions that were paid with checks with VISA B2C credit payments</a:t>
              </a:r>
              <a:endParaRPr>
                <a:latin typeface="Quattrocento Sans"/>
                <a:ea typeface="Quattrocento Sans"/>
                <a:cs typeface="Quattrocento Sans"/>
                <a:sym typeface="Quattrocento Sans"/>
              </a:endParaRPr>
            </a:p>
          </p:txBody>
        </p:sp>
        <p:sp>
          <p:nvSpPr>
            <p:cNvPr id="166" name="Google Shape;166;p24"/>
            <p:cNvSpPr/>
            <p:nvPr/>
          </p:nvSpPr>
          <p:spPr>
            <a:xfrm>
              <a:off x="6928750" y="2009150"/>
              <a:ext cx="1165200" cy="1161000"/>
            </a:xfrm>
            <a:prstGeom prst="ellipse">
              <a:avLst/>
            </a:prstGeom>
            <a:solidFill>
              <a:schemeClr val="accent1"/>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7453150" y="850175"/>
              <a:ext cx="116400" cy="1236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4"/>
            <p:cNvCxnSpPr>
              <a:stCxn id="167" idx="4"/>
              <a:endCxn id="166" idx="0"/>
            </p:cNvCxnSpPr>
            <p:nvPr/>
          </p:nvCxnSpPr>
          <p:spPr>
            <a:xfrm>
              <a:off x="7511350" y="973775"/>
              <a:ext cx="0" cy="1035300"/>
            </a:xfrm>
            <a:prstGeom prst="straightConnector1">
              <a:avLst/>
            </a:prstGeom>
            <a:noFill/>
            <a:ln cap="flat" cmpd="sng" w="9525">
              <a:solidFill>
                <a:schemeClr val="dk2"/>
              </a:solidFill>
              <a:prstDash val="solid"/>
              <a:round/>
              <a:headEnd len="med" w="med" type="none"/>
              <a:tailEnd len="med" w="med" type="none"/>
            </a:ln>
          </p:spPr>
        </p:cxnSp>
        <p:grpSp>
          <p:nvGrpSpPr>
            <p:cNvPr id="169" name="Google Shape;169;p24"/>
            <p:cNvGrpSpPr/>
            <p:nvPr/>
          </p:nvGrpSpPr>
          <p:grpSpPr>
            <a:xfrm>
              <a:off x="6999983" y="2067027"/>
              <a:ext cx="989911" cy="1002626"/>
              <a:chOff x="6958305" y="2067024"/>
              <a:chExt cx="960333" cy="1002626"/>
            </a:xfrm>
          </p:grpSpPr>
          <p:sp>
            <p:nvSpPr>
              <p:cNvPr id="170" name="Google Shape;170;p24"/>
              <p:cNvSpPr/>
              <p:nvPr/>
            </p:nvSpPr>
            <p:spPr>
              <a:xfrm>
                <a:off x="6988638" y="2109650"/>
                <a:ext cx="930000" cy="960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4"/>
              <p:cNvPicPr preferRelativeResize="0"/>
              <p:nvPr/>
            </p:nvPicPr>
            <p:blipFill rotWithShape="1">
              <a:blip r:embed="rId7">
                <a:alphaModFix/>
              </a:blip>
              <a:srcRect b="14219" l="-1600" r="1600" t="-14219"/>
              <a:stretch/>
            </p:blipFill>
            <p:spPr>
              <a:xfrm>
                <a:off x="6958305" y="2067024"/>
                <a:ext cx="959978" cy="959999"/>
              </a:xfrm>
              <a:prstGeom prst="rect">
                <a:avLst/>
              </a:prstGeom>
              <a:noFill/>
              <a:ln>
                <a:noFill/>
              </a:ln>
            </p:spPr>
          </p:pic>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ctrTitle"/>
          </p:nvPr>
        </p:nvSpPr>
        <p:spPr>
          <a:xfrm>
            <a:off x="228600" y="253468"/>
            <a:ext cx="8686800" cy="523200"/>
          </a:xfrm>
          <a:prstGeom prst="rect">
            <a:avLst/>
          </a:prstGeom>
        </p:spPr>
        <p:txBody>
          <a:bodyPr anchorCtr="0" anchor="ctr" bIns="0" lIns="0" spcFirstLastPara="1" rIns="0" wrap="square" tIns="0">
            <a:noAutofit/>
          </a:bodyPr>
          <a:lstStyle/>
          <a:p>
            <a:pPr indent="0" lvl="0" marL="0" rtl="0" algn="ctr">
              <a:spcBef>
                <a:spcPts val="1000"/>
              </a:spcBef>
              <a:spcAft>
                <a:spcPts val="0"/>
              </a:spcAft>
              <a:buNone/>
            </a:pPr>
            <a:r>
              <a:rPr lang="en"/>
              <a:t>A Site for Merchants and Customers</a:t>
            </a:r>
            <a:endParaRPr/>
          </a:p>
        </p:txBody>
      </p:sp>
      <p:pic>
        <p:nvPicPr>
          <p:cNvPr id="177" name="Google Shape;177;p25"/>
          <p:cNvPicPr preferRelativeResize="0"/>
          <p:nvPr/>
        </p:nvPicPr>
        <p:blipFill>
          <a:blip r:embed="rId3">
            <a:alphaModFix/>
          </a:blip>
          <a:stretch>
            <a:fillRect/>
          </a:stretch>
        </p:blipFill>
        <p:spPr>
          <a:xfrm>
            <a:off x="7113950" y="1859181"/>
            <a:ext cx="1806150" cy="1787969"/>
          </a:xfrm>
          <a:prstGeom prst="rect">
            <a:avLst/>
          </a:prstGeom>
          <a:noFill/>
          <a:ln>
            <a:noFill/>
          </a:ln>
        </p:spPr>
      </p:pic>
      <p:pic>
        <p:nvPicPr>
          <p:cNvPr id="178" name="Google Shape;178;p25"/>
          <p:cNvPicPr preferRelativeResize="0"/>
          <p:nvPr/>
        </p:nvPicPr>
        <p:blipFill>
          <a:blip r:embed="rId4">
            <a:alphaModFix/>
          </a:blip>
          <a:stretch>
            <a:fillRect/>
          </a:stretch>
        </p:blipFill>
        <p:spPr>
          <a:xfrm>
            <a:off x="183600" y="1879160"/>
            <a:ext cx="1806150" cy="1787950"/>
          </a:xfrm>
          <a:prstGeom prst="rect">
            <a:avLst/>
          </a:prstGeom>
          <a:noFill/>
          <a:ln>
            <a:noFill/>
          </a:ln>
        </p:spPr>
      </p:pic>
      <p:pic>
        <p:nvPicPr>
          <p:cNvPr id="179" name="Google Shape;179;p25"/>
          <p:cNvPicPr preferRelativeResize="0"/>
          <p:nvPr/>
        </p:nvPicPr>
        <p:blipFill>
          <a:blip r:embed="rId5">
            <a:alphaModFix/>
          </a:blip>
          <a:stretch>
            <a:fillRect/>
          </a:stretch>
        </p:blipFill>
        <p:spPr>
          <a:xfrm>
            <a:off x="2128613" y="1399188"/>
            <a:ext cx="4886785" cy="2747888"/>
          </a:xfrm>
          <a:prstGeom prst="rect">
            <a:avLst/>
          </a:prstGeom>
          <a:noFill/>
          <a:ln>
            <a:noFill/>
          </a:ln>
        </p:spPr>
      </p:pic>
      <p:sp>
        <p:nvSpPr>
          <p:cNvPr id="180" name="Google Shape;180;p25"/>
          <p:cNvSpPr/>
          <p:nvPr/>
        </p:nvSpPr>
        <p:spPr>
          <a:xfrm>
            <a:off x="336225" y="4892375"/>
            <a:ext cx="3894000" cy="166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solidFill>
                  <a:schemeClr val="lt1"/>
                </a:solidFill>
                <a:latin typeface="Quattrocento Sans"/>
                <a:ea typeface="Quattrocento Sans"/>
                <a:cs typeface="Quattrocento Sans"/>
                <a:sym typeface="Quattrocento Sans"/>
              </a:rPr>
              <a:t>| Solution Overview |  Farmers Market Hub  |  Intern Experience</a:t>
            </a:r>
            <a:r>
              <a:rPr lang="en" sz="1000">
                <a:solidFill>
                  <a:schemeClr val="lt1"/>
                </a:solidFill>
                <a:latin typeface="Quattrocento Sans"/>
                <a:ea typeface="Quattrocento Sans"/>
                <a:cs typeface="Quattrocento Sans"/>
                <a:sym typeface="Quattrocento Sans"/>
              </a:rPr>
              <a:t> 2020</a:t>
            </a:r>
            <a:endParaRPr sz="10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228600" y="182880"/>
            <a:ext cx="8686800" cy="36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Merchants</a:t>
            </a:r>
            <a:endParaRPr/>
          </a:p>
        </p:txBody>
      </p:sp>
      <p:sp>
        <p:nvSpPr>
          <p:cNvPr id="186" name="Google Shape;186;p26"/>
          <p:cNvSpPr txBox="1"/>
          <p:nvPr>
            <p:ph idx="1" type="body"/>
          </p:nvPr>
        </p:nvSpPr>
        <p:spPr>
          <a:xfrm>
            <a:off x="228600" y="686525"/>
            <a:ext cx="8686800" cy="19443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Payment processing with Visa Checkout</a:t>
            </a:r>
            <a:endParaRPr/>
          </a:p>
          <a:p>
            <a:pPr indent="-330200" lvl="1" marL="914400" rtl="0" algn="l">
              <a:spcBef>
                <a:spcPts val="0"/>
              </a:spcBef>
              <a:spcAft>
                <a:spcPts val="0"/>
              </a:spcAft>
              <a:buSzPts val="1600"/>
              <a:buChar char="–"/>
            </a:pPr>
            <a:r>
              <a:rPr lang="en"/>
              <a:t>Faster</a:t>
            </a:r>
            <a:r>
              <a:rPr lang="en"/>
              <a:t> receipt of payments</a:t>
            </a:r>
            <a:endParaRPr/>
          </a:p>
          <a:p>
            <a:pPr indent="-330200" lvl="1" marL="914400" rtl="0" algn="l">
              <a:spcBef>
                <a:spcPts val="0"/>
              </a:spcBef>
              <a:spcAft>
                <a:spcPts val="0"/>
              </a:spcAft>
              <a:buSzPts val="1600"/>
              <a:buChar char="–"/>
            </a:pPr>
            <a:r>
              <a:rPr lang="en"/>
              <a:t>Credit card payments alleviate customer non-payment risk</a:t>
            </a:r>
            <a:endParaRPr/>
          </a:p>
          <a:p>
            <a:pPr indent="-342900" lvl="0" marL="457200" rtl="0" algn="l">
              <a:spcBef>
                <a:spcPts val="0"/>
              </a:spcBef>
              <a:spcAft>
                <a:spcPts val="0"/>
              </a:spcAft>
              <a:buSzPts val="1800"/>
              <a:buChar char="•"/>
            </a:pPr>
            <a:r>
              <a:rPr lang="en"/>
              <a:t>Easily add, remove, and edit products to sell</a:t>
            </a:r>
            <a:endParaRPr/>
          </a:p>
          <a:p>
            <a:pPr indent="-342900" lvl="0" marL="457200" rtl="0" algn="l">
              <a:spcBef>
                <a:spcPts val="0"/>
              </a:spcBef>
              <a:spcAft>
                <a:spcPts val="0"/>
              </a:spcAft>
              <a:buSzPts val="1800"/>
              <a:buChar char="•"/>
            </a:pPr>
            <a:r>
              <a:rPr lang="en"/>
              <a:t>Customer order management</a:t>
            </a:r>
            <a:endParaRPr/>
          </a:p>
          <a:p>
            <a:pPr indent="-342900" lvl="0" marL="457200" rtl="0" algn="l">
              <a:spcBef>
                <a:spcPts val="0"/>
              </a:spcBef>
              <a:spcAft>
                <a:spcPts val="0"/>
              </a:spcAft>
              <a:buSzPts val="1800"/>
              <a:buChar char="•"/>
            </a:pPr>
            <a:r>
              <a:rPr lang="en"/>
              <a:t>Access to a broader customer base</a:t>
            </a:r>
            <a:endParaRPr/>
          </a:p>
          <a:p>
            <a:pPr indent="0" lvl="0" marL="457200" rtl="0" algn="l">
              <a:spcBef>
                <a:spcPts val="1000"/>
              </a:spcBef>
              <a:spcAft>
                <a:spcPts val="0"/>
              </a:spcAft>
              <a:buNone/>
            </a:pPr>
            <a:r>
              <a:t/>
            </a:r>
            <a:endParaRPr/>
          </a:p>
        </p:txBody>
      </p:sp>
      <p:pic>
        <p:nvPicPr>
          <p:cNvPr id="187" name="Google Shape;187;p26"/>
          <p:cNvPicPr preferRelativeResize="0"/>
          <p:nvPr/>
        </p:nvPicPr>
        <p:blipFill rotWithShape="1">
          <a:blip r:embed="rId3">
            <a:alphaModFix/>
          </a:blip>
          <a:srcRect b="42380" l="12810" r="12840" t="6497"/>
          <a:stretch/>
        </p:blipFill>
        <p:spPr>
          <a:xfrm>
            <a:off x="228600" y="2810063"/>
            <a:ext cx="4481523" cy="1732673"/>
          </a:xfrm>
          <a:prstGeom prst="rect">
            <a:avLst/>
          </a:prstGeom>
          <a:noFill/>
          <a:ln>
            <a:noFill/>
          </a:ln>
        </p:spPr>
      </p:pic>
      <p:pic>
        <p:nvPicPr>
          <p:cNvPr id="188" name="Google Shape;188;p26"/>
          <p:cNvPicPr preferRelativeResize="0"/>
          <p:nvPr/>
        </p:nvPicPr>
        <p:blipFill rotWithShape="1">
          <a:blip r:embed="rId4">
            <a:alphaModFix/>
          </a:blip>
          <a:srcRect b="52171" l="15529" r="12641" t="6357"/>
          <a:stretch/>
        </p:blipFill>
        <p:spPr>
          <a:xfrm>
            <a:off x="4938775" y="2946925"/>
            <a:ext cx="4087274" cy="1327024"/>
          </a:xfrm>
          <a:prstGeom prst="rect">
            <a:avLst/>
          </a:prstGeom>
          <a:noFill/>
          <a:ln>
            <a:noFill/>
          </a:ln>
        </p:spPr>
      </p:pic>
      <p:pic>
        <p:nvPicPr>
          <p:cNvPr id="189" name="Google Shape;189;p26"/>
          <p:cNvPicPr preferRelativeResize="0"/>
          <p:nvPr/>
        </p:nvPicPr>
        <p:blipFill rotWithShape="1">
          <a:blip r:embed="rId5">
            <a:alphaModFix/>
          </a:blip>
          <a:srcRect b="61220" l="14616" r="62501" t="6341"/>
          <a:stretch/>
        </p:blipFill>
        <p:spPr>
          <a:xfrm>
            <a:off x="6823125" y="494025"/>
            <a:ext cx="2092276" cy="1666051"/>
          </a:xfrm>
          <a:prstGeom prst="rect">
            <a:avLst/>
          </a:prstGeom>
          <a:noFill/>
          <a:ln>
            <a:noFill/>
          </a:ln>
        </p:spPr>
      </p:pic>
      <p:sp>
        <p:nvSpPr>
          <p:cNvPr id="190" name="Google Shape;190;p26"/>
          <p:cNvSpPr/>
          <p:nvPr/>
        </p:nvSpPr>
        <p:spPr>
          <a:xfrm>
            <a:off x="336225" y="4892375"/>
            <a:ext cx="3894000" cy="166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solidFill>
                  <a:schemeClr val="lt1"/>
                </a:solidFill>
                <a:latin typeface="Quattrocento Sans"/>
                <a:ea typeface="Quattrocento Sans"/>
                <a:cs typeface="Quattrocento Sans"/>
                <a:sym typeface="Quattrocento Sans"/>
              </a:rPr>
              <a:t>| Solution Overview |  Farmers Market Hub  |  Intern Experience</a:t>
            </a:r>
            <a:r>
              <a:rPr lang="en" sz="1000">
                <a:solidFill>
                  <a:schemeClr val="lt1"/>
                </a:solidFill>
                <a:latin typeface="Quattrocento Sans"/>
                <a:ea typeface="Quattrocento Sans"/>
                <a:cs typeface="Quattrocento Sans"/>
                <a:sym typeface="Quattrocento Sans"/>
              </a:rPr>
              <a:t> 2020</a:t>
            </a:r>
            <a:endParaRPr sz="10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228600" y="182880"/>
            <a:ext cx="8686800" cy="36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Customers</a:t>
            </a:r>
            <a:endParaRPr/>
          </a:p>
        </p:txBody>
      </p:sp>
      <p:pic>
        <p:nvPicPr>
          <p:cNvPr id="196" name="Google Shape;196;p27"/>
          <p:cNvPicPr preferRelativeResize="0"/>
          <p:nvPr/>
        </p:nvPicPr>
        <p:blipFill rotWithShape="1">
          <a:blip r:embed="rId3">
            <a:alphaModFix/>
          </a:blip>
          <a:srcRect b="0" l="14770" r="14151" t="7209"/>
          <a:stretch/>
        </p:blipFill>
        <p:spPr>
          <a:xfrm>
            <a:off x="786575" y="2009125"/>
            <a:ext cx="3585722" cy="2629524"/>
          </a:xfrm>
          <a:prstGeom prst="rect">
            <a:avLst/>
          </a:prstGeom>
          <a:noFill/>
          <a:ln>
            <a:noFill/>
          </a:ln>
        </p:spPr>
      </p:pic>
      <p:sp>
        <p:nvSpPr>
          <p:cNvPr id="197" name="Google Shape;197;p27"/>
          <p:cNvSpPr txBox="1"/>
          <p:nvPr>
            <p:ph idx="1" type="body"/>
          </p:nvPr>
        </p:nvSpPr>
        <p:spPr>
          <a:xfrm>
            <a:off x="228600" y="686529"/>
            <a:ext cx="8686800" cy="12579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Easily s</a:t>
            </a:r>
            <a:r>
              <a:rPr lang="en"/>
              <a:t>hop for fresh produce and place order</a:t>
            </a:r>
            <a:endParaRPr/>
          </a:p>
          <a:p>
            <a:pPr indent="-342900" lvl="0" marL="457200" rtl="0" algn="l">
              <a:spcBef>
                <a:spcPts val="0"/>
              </a:spcBef>
              <a:spcAft>
                <a:spcPts val="0"/>
              </a:spcAft>
              <a:buSzPts val="1800"/>
              <a:buChar char="•"/>
            </a:pPr>
            <a:r>
              <a:rPr lang="en"/>
              <a:t>Geolocation to find nearby farms</a:t>
            </a:r>
            <a:endParaRPr/>
          </a:p>
          <a:p>
            <a:pPr indent="-342900" lvl="0" marL="457200" rtl="0" algn="l">
              <a:spcBef>
                <a:spcPts val="0"/>
              </a:spcBef>
              <a:spcAft>
                <a:spcPts val="0"/>
              </a:spcAft>
              <a:buSzPts val="1800"/>
              <a:buChar char="•"/>
            </a:pPr>
            <a:r>
              <a:rPr lang="en"/>
              <a:t>Quick and cashless transaction so order is ready upon arrival (pick-up groceries)</a:t>
            </a:r>
            <a:endParaRPr/>
          </a:p>
        </p:txBody>
      </p:sp>
      <p:grpSp>
        <p:nvGrpSpPr>
          <p:cNvPr id="198" name="Google Shape;198;p27"/>
          <p:cNvGrpSpPr/>
          <p:nvPr/>
        </p:nvGrpSpPr>
        <p:grpSpPr>
          <a:xfrm>
            <a:off x="5158925" y="1952450"/>
            <a:ext cx="2611674" cy="2641498"/>
            <a:chOff x="4783500" y="1952450"/>
            <a:chExt cx="2611674" cy="2641498"/>
          </a:xfrm>
        </p:grpSpPr>
        <p:sp>
          <p:nvSpPr>
            <p:cNvPr id="199" name="Google Shape;199;p27"/>
            <p:cNvSpPr txBox="1"/>
            <p:nvPr/>
          </p:nvSpPr>
          <p:spPr>
            <a:xfrm>
              <a:off x="4783500" y="1952450"/>
              <a:ext cx="17154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Merchant locator:</a:t>
              </a:r>
              <a:endParaRPr b="1">
                <a:latin typeface="Quattrocento Sans"/>
                <a:ea typeface="Quattrocento Sans"/>
                <a:cs typeface="Quattrocento Sans"/>
                <a:sym typeface="Quattrocento Sans"/>
              </a:endParaRPr>
            </a:p>
          </p:txBody>
        </p:sp>
        <p:pic>
          <p:nvPicPr>
            <p:cNvPr id="200" name="Google Shape;200;p27"/>
            <p:cNvPicPr preferRelativeResize="0"/>
            <p:nvPr/>
          </p:nvPicPr>
          <p:blipFill>
            <a:blip r:embed="rId4">
              <a:alphaModFix/>
            </a:blip>
            <a:stretch>
              <a:fillRect/>
            </a:stretch>
          </p:blipFill>
          <p:spPr>
            <a:xfrm>
              <a:off x="4851425" y="2285600"/>
              <a:ext cx="2543749" cy="2308348"/>
            </a:xfrm>
            <a:prstGeom prst="rect">
              <a:avLst/>
            </a:prstGeom>
            <a:noFill/>
            <a:ln>
              <a:noFill/>
            </a:ln>
          </p:spPr>
        </p:pic>
      </p:grpSp>
      <p:sp>
        <p:nvSpPr>
          <p:cNvPr id="201" name="Google Shape;201;p27"/>
          <p:cNvSpPr/>
          <p:nvPr/>
        </p:nvSpPr>
        <p:spPr>
          <a:xfrm>
            <a:off x="336225" y="4892375"/>
            <a:ext cx="3894000" cy="166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solidFill>
                  <a:schemeClr val="lt1"/>
                </a:solidFill>
                <a:latin typeface="Quattrocento Sans"/>
                <a:ea typeface="Quattrocento Sans"/>
                <a:cs typeface="Quattrocento Sans"/>
                <a:sym typeface="Quattrocento Sans"/>
              </a:rPr>
              <a:t>| Solution Overview |  Farmers Market Hub  |  Intern Experience</a:t>
            </a:r>
            <a:r>
              <a:rPr lang="en" sz="1000">
                <a:solidFill>
                  <a:schemeClr val="lt1"/>
                </a:solidFill>
                <a:latin typeface="Quattrocento Sans"/>
                <a:ea typeface="Quattrocento Sans"/>
                <a:cs typeface="Quattrocento Sans"/>
                <a:sym typeface="Quattrocento Sans"/>
              </a:rPr>
              <a:t> 2020</a:t>
            </a:r>
            <a:endParaRPr sz="10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228600" y="182880"/>
            <a:ext cx="8686800" cy="36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APIs</a:t>
            </a:r>
            <a:endParaRPr/>
          </a:p>
        </p:txBody>
      </p:sp>
      <p:sp>
        <p:nvSpPr>
          <p:cNvPr id="207" name="Google Shape;207;p28"/>
          <p:cNvSpPr/>
          <p:nvPr/>
        </p:nvSpPr>
        <p:spPr>
          <a:xfrm>
            <a:off x="336225" y="4892375"/>
            <a:ext cx="3894000" cy="166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solidFill>
                  <a:schemeClr val="lt1"/>
                </a:solidFill>
                <a:latin typeface="Quattrocento Sans"/>
                <a:ea typeface="Quattrocento Sans"/>
                <a:cs typeface="Quattrocento Sans"/>
                <a:sym typeface="Quattrocento Sans"/>
              </a:rPr>
              <a:t>| Technology</a:t>
            </a:r>
            <a:r>
              <a:rPr lang="en" sz="1000">
                <a:solidFill>
                  <a:schemeClr val="lt1"/>
                </a:solidFill>
                <a:latin typeface="Quattrocento Sans"/>
                <a:ea typeface="Quattrocento Sans"/>
                <a:cs typeface="Quattrocento Sans"/>
                <a:sym typeface="Quattrocento Sans"/>
              </a:rPr>
              <a:t> </a:t>
            </a:r>
            <a:r>
              <a:rPr lang="en" sz="1000">
                <a:solidFill>
                  <a:schemeClr val="lt1"/>
                </a:solidFill>
                <a:latin typeface="Quattrocento Sans"/>
                <a:ea typeface="Quattrocento Sans"/>
                <a:cs typeface="Quattrocento Sans"/>
                <a:sym typeface="Quattrocento Sans"/>
              </a:rPr>
              <a:t>|  Farmers Market Hub  |  Intern Experience</a:t>
            </a:r>
            <a:r>
              <a:rPr lang="en" sz="1000">
                <a:solidFill>
                  <a:schemeClr val="lt1"/>
                </a:solidFill>
                <a:latin typeface="Quattrocento Sans"/>
                <a:ea typeface="Quattrocento Sans"/>
                <a:cs typeface="Quattrocento Sans"/>
                <a:sym typeface="Quattrocento Sans"/>
              </a:rPr>
              <a:t> 2020</a:t>
            </a:r>
            <a:endParaRPr sz="1000">
              <a:solidFill>
                <a:schemeClr val="lt1"/>
              </a:solidFill>
              <a:latin typeface="Quattrocento Sans"/>
              <a:ea typeface="Quattrocento Sans"/>
              <a:cs typeface="Quattrocento Sans"/>
              <a:sym typeface="Quattrocento Sans"/>
            </a:endParaRPr>
          </a:p>
        </p:txBody>
      </p:sp>
      <p:sp>
        <p:nvSpPr>
          <p:cNvPr id="208" name="Google Shape;208;p28"/>
          <p:cNvSpPr/>
          <p:nvPr/>
        </p:nvSpPr>
        <p:spPr>
          <a:xfrm>
            <a:off x="498675" y="958425"/>
            <a:ext cx="3569100" cy="3524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8"/>
          <p:cNvPicPr preferRelativeResize="0"/>
          <p:nvPr/>
        </p:nvPicPr>
        <p:blipFill rotWithShape="1">
          <a:blip r:embed="rId3">
            <a:alphaModFix/>
          </a:blip>
          <a:srcRect b="32480" l="13023" r="13398" t="25597"/>
          <a:stretch/>
        </p:blipFill>
        <p:spPr>
          <a:xfrm>
            <a:off x="1007475" y="3555175"/>
            <a:ext cx="2551475" cy="521325"/>
          </a:xfrm>
          <a:prstGeom prst="rect">
            <a:avLst/>
          </a:prstGeom>
          <a:noFill/>
          <a:ln>
            <a:noFill/>
          </a:ln>
        </p:spPr>
      </p:pic>
      <p:sp>
        <p:nvSpPr>
          <p:cNvPr id="210" name="Google Shape;210;p28"/>
          <p:cNvSpPr txBox="1"/>
          <p:nvPr/>
        </p:nvSpPr>
        <p:spPr>
          <a:xfrm>
            <a:off x="498675" y="967713"/>
            <a:ext cx="3569100" cy="9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2"/>
                </a:solidFill>
                <a:latin typeface="Quattrocento Sans"/>
                <a:ea typeface="Quattrocento Sans"/>
                <a:cs typeface="Quattrocento Sans"/>
                <a:sym typeface="Quattrocento Sans"/>
              </a:rPr>
              <a:t>Visa Checkout</a:t>
            </a:r>
            <a:endParaRPr b="1" sz="3600">
              <a:solidFill>
                <a:schemeClr val="dk2"/>
              </a:solidFill>
              <a:latin typeface="Quattrocento Sans"/>
              <a:ea typeface="Quattrocento Sans"/>
              <a:cs typeface="Quattrocento Sans"/>
              <a:sym typeface="Quattrocento Sans"/>
            </a:endParaRPr>
          </a:p>
        </p:txBody>
      </p:sp>
      <p:cxnSp>
        <p:nvCxnSpPr>
          <p:cNvPr id="211" name="Google Shape;211;p28"/>
          <p:cNvCxnSpPr/>
          <p:nvPr/>
        </p:nvCxnSpPr>
        <p:spPr>
          <a:xfrm flipH="1" rot="10800000">
            <a:off x="516200" y="1769900"/>
            <a:ext cx="3569100" cy="29400"/>
          </a:xfrm>
          <a:prstGeom prst="straightConnector1">
            <a:avLst/>
          </a:prstGeom>
          <a:noFill/>
          <a:ln cap="flat" cmpd="sng" w="9525">
            <a:solidFill>
              <a:schemeClr val="dk2"/>
            </a:solidFill>
            <a:prstDash val="solid"/>
            <a:round/>
            <a:headEnd len="med" w="med" type="none"/>
            <a:tailEnd len="med" w="med" type="none"/>
          </a:ln>
        </p:spPr>
      </p:cxnSp>
      <p:sp>
        <p:nvSpPr>
          <p:cNvPr id="212" name="Google Shape;212;p28"/>
          <p:cNvSpPr/>
          <p:nvPr/>
        </p:nvSpPr>
        <p:spPr>
          <a:xfrm>
            <a:off x="4940650" y="958425"/>
            <a:ext cx="3569100" cy="3524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txBox="1"/>
          <p:nvPr/>
        </p:nvSpPr>
        <p:spPr>
          <a:xfrm>
            <a:off x="4940650" y="967713"/>
            <a:ext cx="3569100" cy="9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Quattrocento Sans"/>
                <a:ea typeface="Quattrocento Sans"/>
                <a:cs typeface="Quattrocento Sans"/>
                <a:sym typeface="Quattrocento Sans"/>
              </a:rPr>
              <a:t>Merchant Locator</a:t>
            </a:r>
            <a:endParaRPr b="1" sz="3200">
              <a:solidFill>
                <a:schemeClr val="dk2"/>
              </a:solidFill>
              <a:latin typeface="Quattrocento Sans"/>
              <a:ea typeface="Quattrocento Sans"/>
              <a:cs typeface="Quattrocento Sans"/>
              <a:sym typeface="Quattrocento Sans"/>
            </a:endParaRPr>
          </a:p>
        </p:txBody>
      </p:sp>
      <p:cxnSp>
        <p:nvCxnSpPr>
          <p:cNvPr id="214" name="Google Shape;214;p28"/>
          <p:cNvCxnSpPr/>
          <p:nvPr/>
        </p:nvCxnSpPr>
        <p:spPr>
          <a:xfrm flipH="1" rot="10800000">
            <a:off x="4958175" y="1769900"/>
            <a:ext cx="3569100" cy="29400"/>
          </a:xfrm>
          <a:prstGeom prst="straightConnector1">
            <a:avLst/>
          </a:prstGeom>
          <a:noFill/>
          <a:ln cap="flat" cmpd="sng" w="9525">
            <a:solidFill>
              <a:schemeClr val="dk2"/>
            </a:solidFill>
            <a:prstDash val="solid"/>
            <a:round/>
            <a:headEnd len="med" w="med" type="none"/>
            <a:tailEnd len="med" w="med" type="none"/>
          </a:ln>
        </p:spPr>
      </p:cxnSp>
      <p:pic>
        <p:nvPicPr>
          <p:cNvPr id="215" name="Google Shape;215;p28"/>
          <p:cNvPicPr preferRelativeResize="0"/>
          <p:nvPr/>
        </p:nvPicPr>
        <p:blipFill rotWithShape="1">
          <a:blip r:embed="rId4">
            <a:alphaModFix/>
          </a:blip>
          <a:srcRect b="0" l="4671" r="0" t="0"/>
          <a:stretch/>
        </p:blipFill>
        <p:spPr>
          <a:xfrm>
            <a:off x="5242502" y="2973598"/>
            <a:ext cx="3000425" cy="1398175"/>
          </a:xfrm>
          <a:prstGeom prst="rect">
            <a:avLst/>
          </a:prstGeom>
          <a:noFill/>
          <a:ln>
            <a:noFill/>
          </a:ln>
        </p:spPr>
      </p:pic>
      <p:sp>
        <p:nvSpPr>
          <p:cNvPr id="216" name="Google Shape;216;p28"/>
          <p:cNvSpPr txBox="1"/>
          <p:nvPr/>
        </p:nvSpPr>
        <p:spPr>
          <a:xfrm>
            <a:off x="826575" y="1797900"/>
            <a:ext cx="2913300" cy="1547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latin typeface="Quattrocento Sans"/>
                <a:ea typeface="Quattrocento Sans"/>
                <a:cs typeface="Quattrocento Sans"/>
                <a:sym typeface="Quattrocento Sans"/>
              </a:rPr>
              <a:t>Why?</a:t>
            </a:r>
            <a:endParaRPr sz="1600">
              <a:latin typeface="Quattrocento Sans"/>
              <a:ea typeface="Quattrocento Sans"/>
              <a:cs typeface="Quattrocento Sans"/>
              <a:sym typeface="Quattrocento Sans"/>
            </a:endParaRPr>
          </a:p>
          <a:p>
            <a:pPr indent="-317500" lvl="0" marL="457200" rtl="0" algn="l">
              <a:lnSpc>
                <a:spcPct val="150000"/>
              </a:lnSpc>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Secure</a:t>
            </a:r>
            <a:endParaRPr>
              <a:latin typeface="Quattrocento Sans"/>
              <a:ea typeface="Quattrocento Sans"/>
              <a:cs typeface="Quattrocento Sans"/>
              <a:sym typeface="Quattrocento Sans"/>
            </a:endParaRPr>
          </a:p>
          <a:p>
            <a:pPr indent="-317500" lvl="0" marL="457200" rtl="0" algn="l">
              <a:lnSpc>
                <a:spcPct val="150000"/>
              </a:lnSpc>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Open</a:t>
            </a:r>
            <a:endParaRPr>
              <a:latin typeface="Quattrocento Sans"/>
              <a:ea typeface="Quattrocento Sans"/>
              <a:cs typeface="Quattrocento Sans"/>
              <a:sym typeface="Quattrocento Sans"/>
            </a:endParaRPr>
          </a:p>
          <a:p>
            <a:pPr indent="-317500" lvl="0" marL="457200" rtl="0" algn="l">
              <a:lnSpc>
                <a:spcPct val="150000"/>
              </a:lnSpc>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Simple</a:t>
            </a:r>
            <a:endParaRPr>
              <a:latin typeface="Quattrocento Sans"/>
              <a:ea typeface="Quattrocento Sans"/>
              <a:cs typeface="Quattrocento Sans"/>
              <a:sym typeface="Quattrocento Sans"/>
            </a:endParaRPr>
          </a:p>
          <a:p>
            <a:pPr indent="-317500" lvl="0" marL="457200" rtl="0" algn="l">
              <a:lnSpc>
                <a:spcPct val="150000"/>
              </a:lnSpc>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Community</a:t>
            </a:r>
            <a:endParaRPr>
              <a:latin typeface="Quattrocento Sans"/>
              <a:ea typeface="Quattrocento Sans"/>
              <a:cs typeface="Quattrocento Sans"/>
              <a:sym typeface="Quattrocento Sans"/>
            </a:endParaRPr>
          </a:p>
        </p:txBody>
      </p:sp>
      <p:sp>
        <p:nvSpPr>
          <p:cNvPr id="217" name="Google Shape;217;p28"/>
          <p:cNvSpPr txBox="1"/>
          <p:nvPr/>
        </p:nvSpPr>
        <p:spPr>
          <a:xfrm>
            <a:off x="5286075" y="1888625"/>
            <a:ext cx="2913300" cy="1547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latin typeface="Quattrocento Sans"/>
                <a:ea typeface="Quattrocento Sans"/>
                <a:cs typeface="Quattrocento Sans"/>
                <a:sym typeface="Quattrocento Sans"/>
              </a:rPr>
              <a:t>Why?</a:t>
            </a:r>
            <a:endParaRPr sz="1600">
              <a:latin typeface="Quattrocento Sans"/>
              <a:ea typeface="Quattrocento Sans"/>
              <a:cs typeface="Quattrocento Sans"/>
              <a:sym typeface="Quattrocento Sans"/>
            </a:endParaRPr>
          </a:p>
          <a:p>
            <a:pPr indent="-317500" lvl="0" marL="457200" rtl="0" algn="l">
              <a:lnSpc>
                <a:spcPct val="150000"/>
              </a:lnSpc>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Issuer/Cardholder</a:t>
            </a:r>
            <a:endParaRPr>
              <a:latin typeface="Quattrocento Sans"/>
              <a:ea typeface="Quattrocento Sans"/>
              <a:cs typeface="Quattrocento Sans"/>
              <a:sym typeface="Quattrocento Sans"/>
            </a:endParaRPr>
          </a:p>
          <a:p>
            <a:pPr indent="-317500" lvl="0" marL="457200" rtl="0" algn="l">
              <a:lnSpc>
                <a:spcPct val="150000"/>
              </a:lnSpc>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Independent Developer</a:t>
            </a:r>
            <a:endParaRPr>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cxnSp>
        <p:nvCxnSpPr>
          <p:cNvPr id="222" name="Google Shape;222;p29"/>
          <p:cNvCxnSpPr/>
          <p:nvPr/>
        </p:nvCxnSpPr>
        <p:spPr>
          <a:xfrm flipH="1" rot="10800000">
            <a:off x="5536825" y="3459325"/>
            <a:ext cx="1835700" cy="494100"/>
          </a:xfrm>
          <a:prstGeom prst="straightConnector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rot="10800000">
            <a:off x="3640675" y="3470475"/>
            <a:ext cx="1855800" cy="452700"/>
          </a:xfrm>
          <a:prstGeom prst="straightConnector1">
            <a:avLst/>
          </a:prstGeom>
          <a:noFill/>
          <a:ln cap="flat" cmpd="sng" w="28575">
            <a:solidFill>
              <a:schemeClr val="accent2"/>
            </a:solidFill>
            <a:prstDash val="solid"/>
            <a:round/>
            <a:headEnd len="med" w="med" type="none"/>
            <a:tailEnd len="med" w="med" type="none"/>
          </a:ln>
        </p:spPr>
      </p:cxnSp>
      <p:cxnSp>
        <p:nvCxnSpPr>
          <p:cNvPr id="224" name="Google Shape;224;p29"/>
          <p:cNvCxnSpPr/>
          <p:nvPr/>
        </p:nvCxnSpPr>
        <p:spPr>
          <a:xfrm flipH="1" rot="10800000">
            <a:off x="1699650" y="3359450"/>
            <a:ext cx="1900800" cy="492600"/>
          </a:xfrm>
          <a:prstGeom prst="straightConnector1">
            <a:avLst/>
          </a:prstGeom>
          <a:noFill/>
          <a:ln cap="flat" cmpd="sng" w="28575">
            <a:solidFill>
              <a:schemeClr val="accent2"/>
            </a:solidFill>
            <a:prstDash val="solid"/>
            <a:round/>
            <a:headEnd len="med" w="med" type="none"/>
            <a:tailEnd len="med" w="med" type="none"/>
          </a:ln>
        </p:spPr>
      </p:cxnSp>
      <p:sp>
        <p:nvSpPr>
          <p:cNvPr id="225" name="Google Shape;225;p29"/>
          <p:cNvSpPr txBox="1"/>
          <p:nvPr>
            <p:ph type="title"/>
          </p:nvPr>
        </p:nvSpPr>
        <p:spPr>
          <a:xfrm>
            <a:off x="228600" y="182880"/>
            <a:ext cx="8686800" cy="36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Technology Stack</a:t>
            </a:r>
            <a:endParaRPr/>
          </a:p>
        </p:txBody>
      </p:sp>
      <p:sp>
        <p:nvSpPr>
          <p:cNvPr id="226" name="Google Shape;226;p29"/>
          <p:cNvSpPr/>
          <p:nvPr/>
        </p:nvSpPr>
        <p:spPr>
          <a:xfrm>
            <a:off x="336225" y="4892375"/>
            <a:ext cx="3894000" cy="166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solidFill>
                  <a:schemeClr val="lt1"/>
                </a:solidFill>
                <a:latin typeface="Quattrocento Sans"/>
                <a:ea typeface="Quattrocento Sans"/>
                <a:cs typeface="Quattrocento Sans"/>
                <a:sym typeface="Quattrocento Sans"/>
              </a:rPr>
              <a:t>| Technology |  Farmers Market Hub  |  Intern Experience</a:t>
            </a:r>
            <a:r>
              <a:rPr lang="en" sz="1000">
                <a:solidFill>
                  <a:schemeClr val="lt1"/>
                </a:solidFill>
                <a:latin typeface="Quattrocento Sans"/>
                <a:ea typeface="Quattrocento Sans"/>
                <a:cs typeface="Quattrocento Sans"/>
                <a:sym typeface="Quattrocento Sans"/>
              </a:rPr>
              <a:t> 2020</a:t>
            </a:r>
            <a:endParaRPr sz="1000">
              <a:solidFill>
                <a:schemeClr val="lt1"/>
              </a:solidFill>
              <a:latin typeface="Quattrocento Sans"/>
              <a:ea typeface="Quattrocento Sans"/>
              <a:cs typeface="Quattrocento Sans"/>
              <a:sym typeface="Quattrocento Sans"/>
            </a:endParaRPr>
          </a:p>
        </p:txBody>
      </p:sp>
      <p:pic>
        <p:nvPicPr>
          <p:cNvPr id="227" name="Google Shape;227;p29"/>
          <p:cNvPicPr preferRelativeResize="0"/>
          <p:nvPr/>
        </p:nvPicPr>
        <p:blipFill>
          <a:blip r:embed="rId3">
            <a:alphaModFix/>
          </a:blip>
          <a:stretch>
            <a:fillRect/>
          </a:stretch>
        </p:blipFill>
        <p:spPr>
          <a:xfrm>
            <a:off x="2524476" y="549187"/>
            <a:ext cx="4095048" cy="1849975"/>
          </a:xfrm>
          <a:prstGeom prst="rect">
            <a:avLst/>
          </a:prstGeom>
          <a:noFill/>
          <a:ln>
            <a:noFill/>
          </a:ln>
        </p:spPr>
      </p:pic>
      <p:sp>
        <p:nvSpPr>
          <p:cNvPr id="228" name="Google Shape;228;p29"/>
          <p:cNvSpPr/>
          <p:nvPr/>
        </p:nvSpPr>
        <p:spPr>
          <a:xfrm>
            <a:off x="549225" y="3257550"/>
            <a:ext cx="1311900" cy="1297800"/>
          </a:xfrm>
          <a:prstGeom prst="ellipse">
            <a:avLst/>
          </a:prstGeom>
          <a:solidFill>
            <a:srgbClr val="2E2E39"/>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Quattrocento Sans"/>
                <a:ea typeface="Quattrocento Sans"/>
                <a:cs typeface="Quattrocento Sans"/>
                <a:sym typeface="Quattrocento Sans"/>
              </a:rPr>
              <a:t>SPA - Optimized and Seamless UI</a:t>
            </a:r>
            <a:endParaRPr sz="1200">
              <a:solidFill>
                <a:srgbClr val="FFFFFF"/>
              </a:solidFill>
              <a:latin typeface="Quattrocento Sans"/>
              <a:ea typeface="Quattrocento Sans"/>
              <a:cs typeface="Quattrocento Sans"/>
              <a:sym typeface="Quattrocento Sans"/>
            </a:endParaRPr>
          </a:p>
        </p:txBody>
      </p:sp>
      <p:sp>
        <p:nvSpPr>
          <p:cNvPr id="229" name="Google Shape;229;p29"/>
          <p:cNvSpPr/>
          <p:nvPr/>
        </p:nvSpPr>
        <p:spPr>
          <a:xfrm>
            <a:off x="2612150" y="2886350"/>
            <a:ext cx="1311900" cy="1297800"/>
          </a:xfrm>
          <a:prstGeom prst="ellipse">
            <a:avLst/>
          </a:prstGeom>
          <a:solidFill>
            <a:srgbClr val="2E2E39"/>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Quattrocento Sans"/>
                <a:ea typeface="Quattrocento Sans"/>
                <a:cs typeface="Quattrocento Sans"/>
                <a:sym typeface="Quattrocento Sans"/>
              </a:rPr>
              <a:t>React Native</a:t>
            </a:r>
            <a:r>
              <a:rPr lang="en" sz="1200">
                <a:solidFill>
                  <a:srgbClr val="FFFFFF"/>
                </a:solidFill>
                <a:latin typeface="Quattrocento Sans"/>
                <a:ea typeface="Quattrocento Sans"/>
                <a:cs typeface="Quattrocento Sans"/>
                <a:sym typeface="Quattrocento Sans"/>
              </a:rPr>
              <a:t> -</a:t>
            </a:r>
            <a:r>
              <a:rPr lang="en" sz="1200">
                <a:solidFill>
                  <a:srgbClr val="FFFFFF"/>
                </a:solidFill>
                <a:latin typeface="Quattrocento Sans"/>
                <a:ea typeface="Quattrocento Sans"/>
                <a:cs typeface="Quattrocento Sans"/>
                <a:sym typeface="Quattrocento Sans"/>
              </a:rPr>
              <a:t> Simple Mobile Dev</a:t>
            </a:r>
            <a:endParaRPr sz="1200">
              <a:solidFill>
                <a:srgbClr val="FFFFFF"/>
              </a:solidFill>
              <a:latin typeface="Quattrocento Sans"/>
              <a:ea typeface="Quattrocento Sans"/>
              <a:cs typeface="Quattrocento Sans"/>
              <a:sym typeface="Quattrocento Sans"/>
            </a:endParaRPr>
          </a:p>
        </p:txBody>
      </p:sp>
      <p:sp>
        <p:nvSpPr>
          <p:cNvPr id="230" name="Google Shape;230;p29"/>
          <p:cNvSpPr/>
          <p:nvPr/>
        </p:nvSpPr>
        <p:spPr>
          <a:xfrm>
            <a:off x="4868288" y="3257550"/>
            <a:ext cx="1250700" cy="1297800"/>
          </a:xfrm>
          <a:prstGeom prst="ellipse">
            <a:avLst/>
          </a:prstGeom>
          <a:solidFill>
            <a:srgbClr val="2E2E39"/>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Quattrocento Sans"/>
                <a:ea typeface="Quattrocento Sans"/>
                <a:cs typeface="Quattrocento Sans"/>
                <a:sym typeface="Quattrocento Sans"/>
              </a:rPr>
              <a:t>Javascript - Single Language</a:t>
            </a:r>
            <a:endParaRPr sz="1200">
              <a:solidFill>
                <a:srgbClr val="FFFFFF"/>
              </a:solidFill>
              <a:latin typeface="Quattrocento Sans"/>
              <a:ea typeface="Quattrocento Sans"/>
              <a:cs typeface="Quattrocento Sans"/>
              <a:sym typeface="Quattrocento Sans"/>
            </a:endParaRPr>
          </a:p>
        </p:txBody>
      </p:sp>
      <p:sp>
        <p:nvSpPr>
          <p:cNvPr id="231" name="Google Shape;231;p29"/>
          <p:cNvSpPr/>
          <p:nvPr/>
        </p:nvSpPr>
        <p:spPr>
          <a:xfrm>
            <a:off x="7092950" y="2767600"/>
            <a:ext cx="1311900" cy="1297800"/>
          </a:xfrm>
          <a:prstGeom prst="ellipse">
            <a:avLst/>
          </a:prstGeom>
          <a:solidFill>
            <a:srgbClr val="2E2E39"/>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Quattrocento Sans"/>
                <a:ea typeface="Quattrocento Sans"/>
                <a:cs typeface="Quattrocento Sans"/>
                <a:sym typeface="Quattrocento Sans"/>
              </a:rPr>
              <a:t>Timeframe - Rapid design, implement-ation, and QA</a:t>
            </a:r>
            <a:endParaRPr sz="1100">
              <a:solidFill>
                <a:srgbClr val="FFFFFF"/>
              </a:solidFill>
              <a:latin typeface="Quattrocento Sans"/>
              <a:ea typeface="Quattrocento Sans"/>
              <a:cs typeface="Quattrocento Sans"/>
              <a:sym typeface="Quattrocento Sans"/>
            </a:endParaRPr>
          </a:p>
        </p:txBody>
      </p:sp>
      <p:sp>
        <p:nvSpPr>
          <p:cNvPr id="232" name="Google Shape;232;p29"/>
          <p:cNvSpPr txBox="1"/>
          <p:nvPr>
            <p:ph type="title"/>
          </p:nvPr>
        </p:nvSpPr>
        <p:spPr>
          <a:xfrm>
            <a:off x="3230550" y="2537625"/>
            <a:ext cx="2682900" cy="36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rPr>
              <a:t>The Benefits</a:t>
            </a:r>
            <a:endParaRPr sz="24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228600" y="182880"/>
            <a:ext cx="8686800" cy="36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Strategy - Why Visa?</a:t>
            </a:r>
            <a:endParaRPr/>
          </a:p>
        </p:txBody>
      </p:sp>
      <p:sp>
        <p:nvSpPr>
          <p:cNvPr id="238" name="Google Shape;238;p30"/>
          <p:cNvSpPr/>
          <p:nvPr/>
        </p:nvSpPr>
        <p:spPr>
          <a:xfrm>
            <a:off x="336225" y="4892375"/>
            <a:ext cx="3894000" cy="166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000">
                <a:solidFill>
                  <a:schemeClr val="lt1"/>
                </a:solidFill>
                <a:latin typeface="Quattrocento Sans"/>
                <a:ea typeface="Quattrocento Sans"/>
                <a:cs typeface="Quattrocento Sans"/>
                <a:sym typeface="Quattrocento Sans"/>
              </a:rPr>
              <a:t>| Market Potential |  Farmers Market Hub  |  Intern Experience</a:t>
            </a:r>
            <a:r>
              <a:rPr lang="en" sz="1000">
                <a:solidFill>
                  <a:schemeClr val="lt1"/>
                </a:solidFill>
                <a:latin typeface="Quattrocento Sans"/>
                <a:ea typeface="Quattrocento Sans"/>
                <a:cs typeface="Quattrocento Sans"/>
                <a:sym typeface="Quattrocento Sans"/>
              </a:rPr>
              <a:t> 2020</a:t>
            </a:r>
            <a:endParaRPr sz="1000">
              <a:solidFill>
                <a:schemeClr val="lt1"/>
              </a:solidFill>
              <a:latin typeface="Quattrocento Sans"/>
              <a:ea typeface="Quattrocento Sans"/>
              <a:cs typeface="Quattrocento Sans"/>
              <a:sym typeface="Quattrocento Sans"/>
            </a:endParaRPr>
          </a:p>
        </p:txBody>
      </p:sp>
      <p:sp>
        <p:nvSpPr>
          <p:cNvPr id="239" name="Google Shape;239;p30"/>
          <p:cNvSpPr txBox="1"/>
          <p:nvPr/>
        </p:nvSpPr>
        <p:spPr>
          <a:xfrm>
            <a:off x="0" y="1441575"/>
            <a:ext cx="2802900" cy="13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000">
                <a:solidFill>
                  <a:schemeClr val="dk2"/>
                </a:solidFill>
                <a:latin typeface="Quattrocento Sans"/>
                <a:ea typeface="Quattrocento Sans"/>
                <a:cs typeface="Quattrocento Sans"/>
                <a:sym typeface="Quattrocento Sans"/>
              </a:rPr>
              <a:t>$3.0 Billion</a:t>
            </a:r>
            <a:endParaRPr b="1" sz="4000">
              <a:solidFill>
                <a:schemeClr val="dk2"/>
              </a:solidFill>
              <a:latin typeface="Quattrocento Sans"/>
              <a:ea typeface="Quattrocento Sans"/>
              <a:cs typeface="Quattrocento Sans"/>
              <a:sym typeface="Quattrocento Sans"/>
            </a:endParaRPr>
          </a:p>
        </p:txBody>
      </p:sp>
      <p:cxnSp>
        <p:nvCxnSpPr>
          <p:cNvPr id="240" name="Google Shape;240;p30"/>
          <p:cNvCxnSpPr/>
          <p:nvPr/>
        </p:nvCxnSpPr>
        <p:spPr>
          <a:xfrm>
            <a:off x="2782675" y="1441575"/>
            <a:ext cx="0" cy="2863200"/>
          </a:xfrm>
          <a:prstGeom prst="straightConnector1">
            <a:avLst/>
          </a:prstGeom>
          <a:noFill/>
          <a:ln cap="flat" cmpd="sng" w="9525">
            <a:solidFill>
              <a:schemeClr val="dk2"/>
            </a:solidFill>
            <a:prstDash val="solid"/>
            <a:round/>
            <a:headEnd len="med" w="med" type="none"/>
            <a:tailEnd len="med" w="med" type="none"/>
          </a:ln>
        </p:spPr>
      </p:cxnSp>
      <p:sp>
        <p:nvSpPr>
          <p:cNvPr id="241" name="Google Shape;241;p30"/>
          <p:cNvSpPr txBox="1"/>
          <p:nvPr/>
        </p:nvSpPr>
        <p:spPr>
          <a:xfrm>
            <a:off x="3330988" y="1307625"/>
            <a:ext cx="2019300" cy="13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000">
                <a:solidFill>
                  <a:schemeClr val="dk2"/>
                </a:solidFill>
                <a:latin typeface="Quattrocento Sans"/>
                <a:ea typeface="Quattrocento Sans"/>
                <a:cs typeface="Quattrocento Sans"/>
                <a:sym typeface="Quattrocento Sans"/>
              </a:rPr>
              <a:t>35%</a:t>
            </a:r>
            <a:endParaRPr b="1" sz="5000">
              <a:solidFill>
                <a:schemeClr val="dk2"/>
              </a:solidFill>
              <a:latin typeface="Quattrocento Sans"/>
              <a:ea typeface="Quattrocento Sans"/>
              <a:cs typeface="Quattrocento Sans"/>
              <a:sym typeface="Quattrocento Sans"/>
            </a:endParaRPr>
          </a:p>
        </p:txBody>
      </p:sp>
      <p:cxnSp>
        <p:nvCxnSpPr>
          <p:cNvPr id="242" name="Google Shape;242;p30"/>
          <p:cNvCxnSpPr/>
          <p:nvPr/>
        </p:nvCxnSpPr>
        <p:spPr>
          <a:xfrm>
            <a:off x="5898625" y="1441575"/>
            <a:ext cx="0" cy="2863200"/>
          </a:xfrm>
          <a:prstGeom prst="straightConnector1">
            <a:avLst/>
          </a:prstGeom>
          <a:noFill/>
          <a:ln cap="flat" cmpd="sng" w="9525">
            <a:solidFill>
              <a:schemeClr val="dk2"/>
            </a:solidFill>
            <a:prstDash val="solid"/>
            <a:round/>
            <a:headEnd len="med" w="med" type="none"/>
            <a:tailEnd len="med" w="med" type="none"/>
          </a:ln>
        </p:spPr>
      </p:cxnSp>
      <p:sp>
        <p:nvSpPr>
          <p:cNvPr id="243" name="Google Shape;243;p30"/>
          <p:cNvSpPr txBox="1"/>
          <p:nvPr/>
        </p:nvSpPr>
        <p:spPr>
          <a:xfrm>
            <a:off x="6112500" y="1307625"/>
            <a:ext cx="2802900" cy="13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000">
                <a:solidFill>
                  <a:schemeClr val="dk2"/>
                </a:solidFill>
                <a:latin typeface="Quattrocento Sans"/>
                <a:ea typeface="Quattrocento Sans"/>
                <a:cs typeface="Quattrocento Sans"/>
                <a:sym typeface="Quattrocento Sans"/>
              </a:rPr>
              <a:t>30%</a:t>
            </a:r>
            <a:endParaRPr b="1" sz="5000">
              <a:solidFill>
                <a:schemeClr val="dk2"/>
              </a:solidFill>
              <a:latin typeface="Quattrocento Sans"/>
              <a:ea typeface="Quattrocento Sans"/>
              <a:cs typeface="Quattrocento Sans"/>
              <a:sym typeface="Quattrocento Sans"/>
            </a:endParaRPr>
          </a:p>
        </p:txBody>
      </p:sp>
      <p:sp>
        <p:nvSpPr>
          <p:cNvPr id="244" name="Google Shape;244;p30"/>
          <p:cNvSpPr txBox="1"/>
          <p:nvPr/>
        </p:nvSpPr>
        <p:spPr>
          <a:xfrm>
            <a:off x="127050" y="2111325"/>
            <a:ext cx="25488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Quattrocento Sans"/>
                <a:ea typeface="Quattrocento Sans"/>
                <a:cs typeface="Quattrocento Sans"/>
                <a:sym typeface="Quattrocento Sans"/>
              </a:rPr>
              <a:t>Direct-to-Consumer Market</a:t>
            </a:r>
            <a:endParaRPr b="1">
              <a:latin typeface="Quattrocento Sans"/>
              <a:ea typeface="Quattrocento Sans"/>
              <a:cs typeface="Quattrocento Sans"/>
              <a:sym typeface="Quattrocento Sans"/>
            </a:endParaRPr>
          </a:p>
        </p:txBody>
      </p:sp>
      <p:sp>
        <p:nvSpPr>
          <p:cNvPr id="245" name="Google Shape;245;p30"/>
          <p:cNvSpPr txBox="1"/>
          <p:nvPr/>
        </p:nvSpPr>
        <p:spPr>
          <a:xfrm>
            <a:off x="3076350" y="2111325"/>
            <a:ext cx="25488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Quattrocento Sans"/>
                <a:ea typeface="Quattrocento Sans"/>
                <a:cs typeface="Quattrocento Sans"/>
                <a:sym typeface="Quattrocento Sans"/>
              </a:rPr>
              <a:t>In-Person Cash Transactions</a:t>
            </a:r>
            <a:endParaRPr b="1">
              <a:latin typeface="Quattrocento Sans"/>
              <a:ea typeface="Quattrocento Sans"/>
              <a:cs typeface="Quattrocento Sans"/>
              <a:sym typeface="Quattrocento Sans"/>
            </a:endParaRPr>
          </a:p>
        </p:txBody>
      </p:sp>
      <p:sp>
        <p:nvSpPr>
          <p:cNvPr id="246" name="Google Shape;246;p30"/>
          <p:cNvSpPr txBox="1"/>
          <p:nvPr/>
        </p:nvSpPr>
        <p:spPr>
          <a:xfrm>
            <a:off x="6005450" y="2111325"/>
            <a:ext cx="31125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Quattrocento Sans"/>
                <a:ea typeface="Quattrocento Sans"/>
                <a:cs typeface="Quattrocento Sans"/>
                <a:sym typeface="Quattrocento Sans"/>
              </a:rPr>
              <a:t>MoM Growth in U.S. food retail sales</a:t>
            </a:r>
            <a:endParaRPr b="1">
              <a:latin typeface="Quattrocento Sans"/>
              <a:ea typeface="Quattrocento Sans"/>
              <a:cs typeface="Quattrocento Sans"/>
              <a:sym typeface="Quattrocento Sans"/>
            </a:endParaRPr>
          </a:p>
        </p:txBody>
      </p:sp>
      <p:sp>
        <p:nvSpPr>
          <p:cNvPr id="247" name="Google Shape;247;p30"/>
          <p:cNvSpPr txBox="1"/>
          <p:nvPr/>
        </p:nvSpPr>
        <p:spPr>
          <a:xfrm>
            <a:off x="80375" y="2653825"/>
            <a:ext cx="2548800" cy="1650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Quattrocento Sans"/>
              <a:buChar char="●"/>
            </a:pPr>
            <a:r>
              <a:rPr lang="en">
                <a:latin typeface="Quattrocento Sans"/>
                <a:ea typeface="Quattrocento Sans"/>
                <a:cs typeface="Quattrocento Sans"/>
                <a:sym typeface="Quattrocento Sans"/>
              </a:rPr>
              <a:t>Safety Concerns</a:t>
            </a:r>
            <a:endParaRPr>
              <a:latin typeface="Quattrocento Sans"/>
              <a:ea typeface="Quattrocento Sans"/>
              <a:cs typeface="Quattrocento Sans"/>
              <a:sym typeface="Quattrocento Sans"/>
            </a:endParaRPr>
          </a:p>
          <a:p>
            <a:pPr indent="-317500" lvl="0" marL="457200" rtl="0" algn="l">
              <a:spcBef>
                <a:spcPts val="0"/>
              </a:spcBef>
              <a:spcAft>
                <a:spcPts val="0"/>
              </a:spcAft>
              <a:buSzPts val="1400"/>
              <a:buFont typeface="Quattrocento Sans"/>
              <a:buChar char="●"/>
            </a:pPr>
            <a:r>
              <a:rPr lang="en">
                <a:latin typeface="Quattrocento Sans"/>
                <a:ea typeface="Quattrocento Sans"/>
                <a:cs typeface="Quattrocento Sans"/>
                <a:sym typeface="Quattrocento Sans"/>
              </a:rPr>
              <a:t>Potential for Electronic Payments</a:t>
            </a:r>
            <a:endParaRPr>
              <a:latin typeface="Quattrocento Sans"/>
              <a:ea typeface="Quattrocento Sans"/>
              <a:cs typeface="Quattrocento Sans"/>
              <a:sym typeface="Quattrocento Sans"/>
            </a:endParaRPr>
          </a:p>
        </p:txBody>
      </p:sp>
      <p:sp>
        <p:nvSpPr>
          <p:cNvPr id="248" name="Google Shape;248;p30"/>
          <p:cNvSpPr txBox="1"/>
          <p:nvPr/>
        </p:nvSpPr>
        <p:spPr>
          <a:xfrm>
            <a:off x="3076350" y="2653825"/>
            <a:ext cx="2548800" cy="1650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Quattrocento Sans"/>
              <a:buChar char="●"/>
            </a:pPr>
            <a:r>
              <a:rPr lang="en">
                <a:latin typeface="Quattrocento Sans"/>
                <a:ea typeface="Quattrocento Sans"/>
                <a:cs typeface="Quattrocento Sans"/>
                <a:sym typeface="Quattrocento Sans"/>
              </a:rPr>
              <a:t>Cashless</a:t>
            </a:r>
            <a:endParaRPr>
              <a:latin typeface="Quattrocento Sans"/>
              <a:ea typeface="Quattrocento Sans"/>
              <a:cs typeface="Quattrocento Sans"/>
              <a:sym typeface="Quattrocento Sans"/>
            </a:endParaRPr>
          </a:p>
          <a:p>
            <a:pPr indent="-317500" lvl="0" marL="457200" rtl="0" algn="l">
              <a:lnSpc>
                <a:spcPct val="150000"/>
              </a:lnSpc>
              <a:spcBef>
                <a:spcPts val="0"/>
              </a:spcBef>
              <a:spcAft>
                <a:spcPts val="0"/>
              </a:spcAft>
              <a:buSzPts val="1400"/>
              <a:buFont typeface="Quattrocento Sans"/>
              <a:buChar char="●"/>
            </a:pPr>
            <a:r>
              <a:rPr lang="en">
                <a:latin typeface="Quattrocento Sans"/>
                <a:ea typeface="Quattrocento Sans"/>
                <a:cs typeface="Quattrocento Sans"/>
                <a:sym typeface="Quattrocento Sans"/>
              </a:rPr>
              <a:t>Contactless</a:t>
            </a:r>
            <a:endParaRPr>
              <a:latin typeface="Quattrocento Sans"/>
              <a:ea typeface="Quattrocento Sans"/>
              <a:cs typeface="Quattrocento Sans"/>
              <a:sym typeface="Quattrocento Sans"/>
            </a:endParaRPr>
          </a:p>
          <a:p>
            <a:pPr indent="-317500" lvl="0" marL="457200" rtl="0" algn="l">
              <a:lnSpc>
                <a:spcPct val="150000"/>
              </a:lnSpc>
              <a:spcBef>
                <a:spcPts val="0"/>
              </a:spcBef>
              <a:spcAft>
                <a:spcPts val="0"/>
              </a:spcAft>
              <a:buSzPts val="1400"/>
              <a:buFont typeface="Quattrocento Sans"/>
              <a:buChar char="●"/>
            </a:pPr>
            <a:r>
              <a:rPr lang="en">
                <a:latin typeface="Quattrocento Sans"/>
                <a:ea typeface="Quattrocento Sans"/>
                <a:cs typeface="Quattrocento Sans"/>
                <a:sym typeface="Quattrocento Sans"/>
              </a:rPr>
              <a:t>E-commerce</a:t>
            </a:r>
            <a:endParaRPr>
              <a:latin typeface="Quattrocento Sans"/>
              <a:ea typeface="Quattrocento Sans"/>
              <a:cs typeface="Quattrocento Sans"/>
              <a:sym typeface="Quattrocento Sans"/>
            </a:endParaRPr>
          </a:p>
        </p:txBody>
      </p:sp>
      <p:sp>
        <p:nvSpPr>
          <p:cNvPr id="249" name="Google Shape;249;p30"/>
          <p:cNvSpPr txBox="1"/>
          <p:nvPr/>
        </p:nvSpPr>
        <p:spPr>
          <a:xfrm>
            <a:off x="6287300" y="2613525"/>
            <a:ext cx="2548800" cy="1650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Quattrocento Sans"/>
              <a:buChar char="●"/>
            </a:pPr>
            <a:r>
              <a:rPr lang="en">
                <a:latin typeface="Quattrocento Sans"/>
                <a:ea typeface="Quattrocento Sans"/>
                <a:cs typeface="Quattrocento Sans"/>
                <a:sym typeface="Quattrocento Sans"/>
              </a:rPr>
              <a:t>Consumer demand for fresh food</a:t>
            </a:r>
            <a:endParaRPr>
              <a:latin typeface="Quattrocento Sans"/>
              <a:ea typeface="Quattrocento Sans"/>
              <a:cs typeface="Quattrocento Sans"/>
              <a:sym typeface="Quattrocento Sans"/>
            </a:endParaRPr>
          </a:p>
          <a:p>
            <a:pPr indent="-317500" lvl="0" marL="457200" rtl="0" algn="l">
              <a:lnSpc>
                <a:spcPct val="150000"/>
              </a:lnSpc>
              <a:spcBef>
                <a:spcPts val="0"/>
              </a:spcBef>
              <a:spcAft>
                <a:spcPts val="0"/>
              </a:spcAft>
              <a:buSzPts val="1400"/>
              <a:buFont typeface="Quattrocento Sans"/>
              <a:buChar char="●"/>
            </a:pPr>
            <a:r>
              <a:rPr lang="en">
                <a:latin typeface="Quattrocento Sans"/>
                <a:ea typeface="Quattrocento Sans"/>
                <a:cs typeface="Quattrocento Sans"/>
                <a:sym typeface="Quattrocento Sans"/>
              </a:rPr>
              <a:t>Support Farmers</a:t>
            </a:r>
            <a:endParaRPr>
              <a:latin typeface="Quattrocento Sans"/>
              <a:ea typeface="Quattrocento Sans"/>
              <a:cs typeface="Quattrocento Sans"/>
              <a:sym typeface="Quattrocento Sans"/>
            </a:endParaRPr>
          </a:p>
          <a:p>
            <a:pPr indent="-317500" lvl="0" marL="457200" rtl="0" algn="l">
              <a:lnSpc>
                <a:spcPct val="150000"/>
              </a:lnSpc>
              <a:spcBef>
                <a:spcPts val="0"/>
              </a:spcBef>
              <a:spcAft>
                <a:spcPts val="0"/>
              </a:spcAft>
              <a:buSzPts val="1400"/>
              <a:buFont typeface="Quattrocento Sans"/>
              <a:buChar char="●"/>
            </a:pPr>
            <a:r>
              <a:rPr lang="en">
                <a:latin typeface="Quattrocento Sans"/>
                <a:ea typeface="Quattrocento Sans"/>
                <a:cs typeface="Quattrocento Sans"/>
                <a:sym typeface="Quattrocento Sans"/>
              </a:rPr>
              <a:t>Food Security</a:t>
            </a:r>
            <a:endParaRPr>
              <a:latin typeface="Quattrocento Sans"/>
              <a:ea typeface="Quattrocento Sans"/>
              <a:cs typeface="Quattrocento Sans"/>
              <a:sym typeface="Quattrocento Sans"/>
            </a:endParaRPr>
          </a:p>
        </p:txBody>
      </p:sp>
      <p:sp>
        <p:nvSpPr>
          <p:cNvPr id="250" name="Google Shape;250;p30"/>
          <p:cNvSpPr txBox="1"/>
          <p:nvPr/>
        </p:nvSpPr>
        <p:spPr>
          <a:xfrm>
            <a:off x="282450" y="652100"/>
            <a:ext cx="8579100" cy="579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Quattrocento Sans"/>
                <a:ea typeface="Quattrocento Sans"/>
                <a:cs typeface="Quattrocento Sans"/>
                <a:sym typeface="Quattrocento Sans"/>
              </a:rPr>
              <a:t>Insight</a:t>
            </a:r>
            <a:r>
              <a:rPr lang="en">
                <a:latin typeface="Quattrocento Sans"/>
                <a:ea typeface="Quattrocento Sans"/>
                <a:cs typeface="Quattrocento Sans"/>
                <a:sym typeface="Quattrocento Sans"/>
              </a:rPr>
              <a:t>: With Farmer’s Market Hub, </a:t>
            </a:r>
            <a:r>
              <a:rPr b="1" lang="en">
                <a:latin typeface="Quattrocento Sans"/>
                <a:ea typeface="Quattrocento Sans"/>
                <a:cs typeface="Quattrocento Sans"/>
                <a:sym typeface="Quattrocento Sans"/>
              </a:rPr>
              <a:t>VisaNet </a:t>
            </a:r>
            <a:r>
              <a:rPr lang="en">
                <a:latin typeface="Quattrocento Sans"/>
                <a:ea typeface="Quattrocento Sans"/>
                <a:cs typeface="Quattrocento Sans"/>
                <a:sym typeface="Quattrocento Sans"/>
              </a:rPr>
              <a:t>will support the </a:t>
            </a:r>
            <a:r>
              <a:rPr b="1" lang="en">
                <a:latin typeface="Quattrocento Sans"/>
                <a:ea typeface="Quattrocento Sans"/>
                <a:cs typeface="Quattrocento Sans"/>
                <a:sym typeface="Quattrocento Sans"/>
              </a:rPr>
              <a:t>economic empowerment</a:t>
            </a:r>
            <a:r>
              <a:rPr lang="en">
                <a:latin typeface="Quattrocento Sans"/>
                <a:ea typeface="Quattrocento Sans"/>
                <a:cs typeface="Quattrocento Sans"/>
                <a:sym typeface="Quattrocento Sans"/>
              </a:rPr>
              <a:t> of struggling farmers and </a:t>
            </a:r>
            <a:r>
              <a:rPr b="1" lang="en">
                <a:latin typeface="Quattrocento Sans"/>
                <a:ea typeface="Quattrocento Sans"/>
                <a:cs typeface="Quattrocento Sans"/>
                <a:sym typeface="Quattrocento Sans"/>
              </a:rPr>
              <a:t>curtail</a:t>
            </a:r>
            <a:r>
              <a:rPr lang="en">
                <a:latin typeface="Quattrocento Sans"/>
                <a:ea typeface="Quattrocento Sans"/>
                <a:cs typeface="Quattrocento Sans"/>
                <a:sym typeface="Quattrocento Sans"/>
              </a:rPr>
              <a:t> COVID-19 concerns.</a:t>
            </a:r>
            <a:endParaRPr>
              <a:latin typeface="Quattrocento Sans"/>
              <a:ea typeface="Quattrocento Sans"/>
              <a:cs typeface="Quattrocento Sans"/>
              <a:sym typeface="Quattrocento Sans"/>
            </a:endParaRPr>
          </a:p>
        </p:txBody>
      </p:sp>
      <p:sp>
        <p:nvSpPr>
          <p:cNvPr id="251" name="Google Shape;251;p30"/>
          <p:cNvSpPr txBox="1"/>
          <p:nvPr/>
        </p:nvSpPr>
        <p:spPr>
          <a:xfrm>
            <a:off x="3599700" y="4264425"/>
            <a:ext cx="5544300" cy="366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Quattrocento Sans"/>
                <a:ea typeface="Quattrocento Sans"/>
                <a:cs typeface="Quattrocento Sans"/>
                <a:sym typeface="Quattrocento Sans"/>
              </a:rPr>
              <a:t>1. United States Department of Agriculture National Agricultural Statistics Service 2016</a:t>
            </a:r>
            <a:endParaRPr sz="800">
              <a:latin typeface="Quattrocento Sans"/>
              <a:ea typeface="Quattrocento Sans"/>
              <a:cs typeface="Quattrocento Sans"/>
              <a:sym typeface="Quattrocento Sans"/>
            </a:endParaRPr>
          </a:p>
          <a:p>
            <a:pPr indent="0" lvl="0" marL="0" rtl="0" algn="r">
              <a:spcBef>
                <a:spcPts val="0"/>
              </a:spcBef>
              <a:spcAft>
                <a:spcPts val="0"/>
              </a:spcAft>
              <a:buNone/>
            </a:pPr>
            <a:r>
              <a:rPr lang="en" sz="800">
                <a:latin typeface="Quattrocento Sans"/>
                <a:ea typeface="Quattrocento Sans"/>
                <a:cs typeface="Quattrocento Sans"/>
                <a:sym typeface="Quattrocento Sans"/>
              </a:rPr>
              <a:t>2. Federal Reserve Bank of San Francisco 2019</a:t>
            </a:r>
            <a:endParaRPr sz="800">
              <a:latin typeface="Quattrocento Sans"/>
              <a:ea typeface="Quattrocento Sans"/>
              <a:cs typeface="Quattrocento Sans"/>
              <a:sym typeface="Quattrocento Sans"/>
            </a:endParaRPr>
          </a:p>
          <a:p>
            <a:pPr indent="0" lvl="0" marL="0" rtl="0" algn="r">
              <a:spcBef>
                <a:spcPts val="0"/>
              </a:spcBef>
              <a:spcAft>
                <a:spcPts val="0"/>
              </a:spcAft>
              <a:buNone/>
            </a:pPr>
            <a:r>
              <a:rPr lang="en" sz="800">
                <a:latin typeface="Quattrocento Sans"/>
                <a:ea typeface="Quattrocento Sans"/>
                <a:cs typeface="Quattrocento Sans"/>
                <a:sym typeface="Quattrocento Sans"/>
              </a:rPr>
              <a:t>3. United States Census Bureau March 2020</a:t>
            </a:r>
            <a:endParaRPr sz="800">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sa Widescreen Presentation Template">
  <a:themeElements>
    <a:clrScheme name="Visa Inc.">
      <a:dk1>
        <a:srgbClr val="000000"/>
      </a:dk1>
      <a:lt1>
        <a:srgbClr val="FFFFFF"/>
      </a:lt1>
      <a:dk2>
        <a:srgbClr val="1A1F71"/>
      </a:dk2>
      <a:lt2>
        <a:srgbClr val="5C5C5C"/>
      </a:lt2>
      <a:accent1>
        <a:srgbClr val="003EA9"/>
      </a:accent1>
      <a:accent2>
        <a:srgbClr val="0065EA"/>
      </a:accent2>
      <a:accent3>
        <a:srgbClr val="F7B600"/>
      </a:accent3>
      <a:accent4>
        <a:srgbClr val="FFD700"/>
      </a:accent4>
      <a:accent5>
        <a:srgbClr val="EF8400"/>
      </a:accent5>
      <a:accent6>
        <a:srgbClr val="75787B"/>
      </a:accent6>
      <a:hlink>
        <a:srgbClr val="F7B600"/>
      </a:hlink>
      <a:folHlink>
        <a:srgbClr val="F689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